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2" r:id="rId1"/>
  </p:sldMasterIdLst>
  <p:notesMasterIdLst>
    <p:notesMasterId r:id="rId15"/>
  </p:notesMasterIdLst>
  <p:sldIdLst>
    <p:sldId id="256" r:id="rId2"/>
    <p:sldId id="294" r:id="rId3"/>
    <p:sldId id="310" r:id="rId4"/>
    <p:sldId id="299" r:id="rId5"/>
    <p:sldId id="303" r:id="rId6"/>
    <p:sldId id="298" r:id="rId7"/>
    <p:sldId id="313" r:id="rId8"/>
    <p:sldId id="314" r:id="rId9"/>
    <p:sldId id="315" r:id="rId10"/>
    <p:sldId id="301" r:id="rId11"/>
    <p:sldId id="308" r:id="rId12"/>
    <p:sldId id="304" r:id="rId13"/>
    <p:sldId id="312"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2F70B9C-7BAE-4E6E-9097-87AC8AF7CE96}">
  <a:tblStyle styleId="{12F70B9C-7BAE-4E6E-9097-87AC8AF7CE9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596"/>
    <p:restoredTop sz="77642"/>
  </p:normalViewPr>
  <p:slideViewPr>
    <p:cSldViewPr snapToGrid="0">
      <p:cViewPr varScale="1">
        <p:scale>
          <a:sx n="129" d="100"/>
          <a:sy n="129" d="100"/>
        </p:scale>
        <p:origin x="336"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Hi, everybody, I am </a:t>
            </a:r>
            <a:r>
              <a:rPr lang="en-US" dirty="0" err="1"/>
              <a:t>zhang</a:t>
            </a:r>
            <a:r>
              <a:rPr lang="en-US" dirty="0"/>
              <a:t> </a:t>
            </a:r>
            <a:r>
              <a:rPr lang="en-US" dirty="0" err="1"/>
              <a:t>haibin</a:t>
            </a:r>
            <a:r>
              <a:rPr lang="en-US" dirty="0"/>
              <a:t>, from Tokyo metropolitan university, the Kubota </a:t>
            </a:r>
            <a:r>
              <a:rPr lang="en-US" dirty="0" err="1"/>
              <a:t>labrotory</a:t>
            </a:r>
            <a:r>
              <a:rPr lang="en-US" dirty="0"/>
              <a:t>. today my speech title is …; </a:t>
            </a:r>
            <a:endParaRPr dirty="0"/>
          </a:p>
        </p:txBody>
      </p:sp>
      <p:sp>
        <p:nvSpPr>
          <p:cNvPr id="200" name="Shape 2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indent="127000" algn="just"/>
                <a:r>
                  <a:rPr lang="en-US" kern="100" dirty="0">
                    <a:latin typeface="Times New Roman" panose="02020603050405020304" pitchFamily="18" charset="0"/>
                    <a:ea typeface="DengXian" panose="02010600030101010101" pitchFamily="2" charset="-122"/>
                    <a:cs typeface="Times New Roman" panose="02020603050405020304" pitchFamily="18" charset="0"/>
                  </a:rPr>
                  <a:t>We get the corresponding relationship between the feature points of the image, so we can use 3d-3d matching points’ pair to estimate the motion of camera.</a:t>
                </a:r>
              </a:p>
              <a:p>
                <a:pPr indent="127000" algn="just"/>
                <a:r>
                  <a:rPr lang="en-US" sz="1200" kern="100" dirty="0">
                    <a:effectLst/>
                    <a:latin typeface="Times New Roman" panose="02020603050405020304" pitchFamily="18" charset="0"/>
                    <a:ea typeface="DengXian" panose="02010600030101010101" pitchFamily="2" charset="-122"/>
                    <a:cs typeface="Times New Roman" panose="02020603050405020304" pitchFamily="18" charset="0"/>
                  </a:rPr>
                  <a:t>Here we use ICP to compute </a:t>
                </a:r>
                <a:r>
                  <a:rPr lang="en-US" sz="1200" kern="100" dirty="0" err="1">
                    <a:effectLst/>
                    <a:latin typeface="Times New Roman" panose="02020603050405020304" pitchFamily="18" charset="0"/>
                    <a:ea typeface="DengXian" panose="02010600030101010101" pitchFamily="2" charset="-122"/>
                    <a:cs typeface="Times New Roman" panose="02020603050405020304" pitchFamily="18" charset="0"/>
                  </a:rPr>
                  <a:t>rototaion</a:t>
                </a:r>
                <a:r>
                  <a:rPr lang="en-US" sz="1200" kern="100" dirty="0">
                    <a:effectLst/>
                    <a:latin typeface="Times New Roman" panose="02020603050405020304" pitchFamily="18" charset="0"/>
                    <a:ea typeface="DengXian" panose="02010600030101010101" pitchFamily="2" charset="-122"/>
                    <a:cs typeface="Times New Roman" panose="02020603050405020304" pitchFamily="18" charset="0"/>
                  </a:rPr>
                  <a:t> matric and translation matric which is equal to transformation matrix.</a:t>
                </a:r>
              </a:p>
              <a:p>
                <a:pPr lvl="0"/>
                <a:r>
                  <a:rPr lang="en-US" sz="1200" kern="100" dirty="0">
                    <a:effectLst/>
                    <a:latin typeface="Times New Roman" panose="02020603050405020304" pitchFamily="18" charset="0"/>
                    <a:ea typeface="DengXian" panose="02010600030101010101" pitchFamily="2" charset="-122"/>
                    <a:cs typeface="Times New Roman" panose="02020603050405020304" pitchFamily="18" charset="0"/>
                  </a:rPr>
                  <a:t>We have two </a:t>
                </a:r>
                <a:r>
                  <a:rPr lang="en-US" sz="1200" kern="100" dirty="0" err="1">
                    <a:effectLst/>
                    <a:latin typeface="Times New Roman" panose="02020603050405020304" pitchFamily="18" charset="0"/>
                    <a:ea typeface="DengXian" panose="02010600030101010101" pitchFamily="2" charset="-122"/>
                    <a:cs typeface="Times New Roman" panose="02020603050405020304" pitchFamily="18" charset="0"/>
                  </a:rPr>
                  <a:t>frames’s</a:t>
                </a:r>
                <a:r>
                  <a:rPr lang="en-US" sz="1200" kern="100" dirty="0">
                    <a:effectLst/>
                    <a:latin typeface="Times New Roman" panose="02020603050405020304" pitchFamily="18" charset="0"/>
                    <a:ea typeface="DengXian" panose="02010600030101010101" pitchFamily="2" charset="-122"/>
                    <a:cs typeface="Times New Roman" panose="02020603050405020304" pitchFamily="18" charset="0"/>
                  </a:rPr>
                  <a:t> matching points, P, P</a:t>
                </a:r>
                <a:r>
                  <a:rPr lang="zh-Hans" altLang="en-US" sz="12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Hans" sz="1200" kern="100" dirty="0">
                    <a:effectLst/>
                    <a:latin typeface="Times New Roman" panose="02020603050405020304" pitchFamily="18" charset="0"/>
                    <a:ea typeface="DengXian" panose="02010600030101010101" pitchFamily="2" charset="-122"/>
                    <a:cs typeface="Times New Roman" panose="02020603050405020304" pitchFamily="18" charset="0"/>
                  </a:rPr>
                  <a:t>prime</a:t>
                </a:r>
                <a:r>
                  <a:rPr lang="zh-Hans" altLang="en-US" sz="1200" kern="100"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en-US" altLang="zh-Hans" sz="1200" kern="100" dirty="0">
                  <a:effectLst/>
                  <a:latin typeface="Times New Roman" panose="02020603050405020304" pitchFamily="18" charset="0"/>
                  <a:ea typeface="DengXian" panose="02010600030101010101" pitchFamily="2" charset="-122"/>
                  <a:cs typeface="Times New Roman" panose="02020603050405020304" pitchFamily="18" charset="0"/>
                </a:endParaRPr>
              </a:p>
              <a:p>
                <a:pPr lvl="0"/>
                <a:r>
                  <a:rPr lang="en-US" altLang="zh-Hans" sz="1200" kern="100" dirty="0">
                    <a:effectLst/>
                    <a:latin typeface="Times New Roman" panose="02020603050405020304" pitchFamily="18" charset="0"/>
                    <a:ea typeface="DengXian" panose="02010600030101010101" pitchFamily="2" charset="-122"/>
                    <a:cs typeface="Times New Roman" panose="02020603050405020304" pitchFamily="18" charset="0"/>
                  </a:rPr>
                  <a:t>For every matching point, we have the equation above. </a:t>
                </a:r>
              </a:p>
              <a:p>
                <a:pPr lvl="0"/>
                <a:r>
                  <a:rPr lang="en-US" dirty="0"/>
                  <a:t>The</a:t>
                </a:r>
                <a:r>
                  <a:rPr lang="en-US" baseline="0" dirty="0"/>
                  <a:t>n we c</a:t>
                </a:r>
                <a:r>
                  <a:rPr lang="en-US" dirty="0"/>
                  <a:t>alculate two group points’ centroid </a:t>
                </a:r>
                <a14:m>
                  <m:oMath xmlns:m="http://schemas.openxmlformats.org/officeDocument/2006/math">
                    <m:r>
                      <m:rPr>
                        <m:sty m:val="p"/>
                      </m:rPr>
                      <a:rPr lang="en-US">
                        <a:latin typeface="Cambria Math" panose="02040503050406030204" pitchFamily="18" charset="0"/>
                      </a:rPr>
                      <m:t>p</m:t>
                    </m:r>
                    <m:r>
                      <a:rPr lang="en-US">
                        <a:latin typeface="Cambria Math" panose="02040503050406030204" pitchFamily="18" charset="0"/>
                      </a:rPr>
                      <m:t>, </m:t>
                    </m:r>
                    <m:sSup>
                      <m:sSupPr>
                        <m:ctrlPr>
                          <a:rPr lang="en-US" i="1">
                            <a:latin typeface="Cambria Math" panose="02040503050406030204" pitchFamily="18" charset="0"/>
                          </a:rPr>
                        </m:ctrlPr>
                      </m:sSupPr>
                      <m:e>
                        <m:r>
                          <m:rPr>
                            <m:sty m:val="p"/>
                          </m:rPr>
                          <a:rPr lang="en-US">
                            <a:latin typeface="Cambria Math" panose="02040503050406030204" pitchFamily="18" charset="0"/>
                          </a:rPr>
                          <m:t>p</m:t>
                        </m:r>
                      </m:e>
                      <m:sup>
                        <m:r>
                          <a:rPr lang="en-US" i="1">
                            <a:latin typeface="Cambria Math" panose="02040503050406030204" pitchFamily="18" charset="0"/>
                          </a:rPr>
                          <m:t>′</m:t>
                        </m:r>
                      </m:sup>
                    </m:sSup>
                  </m:oMath>
                </a14:m>
                <a:r>
                  <a:rPr lang="en-US" dirty="0"/>
                  <a:t>, </a:t>
                </a:r>
              </a:p>
              <a:p>
                <a:pPr lvl="0"/>
                <a:r>
                  <a:rPr lang="en-US" dirty="0"/>
                  <a:t>for every point compute qi,</a:t>
                </a:r>
                <a:r>
                  <a:rPr lang="en-US" baseline="0" dirty="0"/>
                  <a:t> qi prime</a:t>
                </a:r>
              </a:p>
              <a:p>
                <a:pPr lvl="0"/>
                <a:r>
                  <a:rPr lang="en-US" baseline="0" dirty="0"/>
                  <a:t>Then we </a:t>
                </a:r>
                <a:r>
                  <a:rPr lang="en-US" baseline="0" dirty="0" err="1"/>
                  <a:t>substitude</a:t>
                </a:r>
                <a:r>
                  <a:rPr lang="en-US" baseline="0" dirty="0"/>
                  <a:t> </a:t>
                </a:r>
                <a:r>
                  <a:rPr lang="en-US" baseline="0" dirty="0" err="1"/>
                  <a:t>pi,pi</a:t>
                </a:r>
                <a:r>
                  <a:rPr lang="en-US" baseline="0" dirty="0"/>
                  <a:t> prime</a:t>
                </a:r>
                <a:endParaRPr lang="en-US" dirty="0"/>
              </a:p>
              <a:p>
                <a:pPr lvl="0"/>
                <a:r>
                  <a:rPr lang="en-US" dirty="0"/>
                  <a:t>Solve the optimization problem, </a:t>
                </a:r>
              </a:p>
              <a:p>
                <a:pPr/>
                <a:r>
                  <a:rPr lang="en-US" dirty="0"/>
                  <a:t>We can get R star and t star. </a:t>
                </a:r>
              </a:p>
              <a:p>
                <a:pPr/>
                <a:r>
                  <a:rPr lang="en-US" dirty="0"/>
                  <a:t>That the basic way we estimate the position of depth sensor.</a:t>
                </a:r>
              </a:p>
              <a:p>
                <a:pPr indent="127000" algn="just"/>
                <a:endParaRPr lang="en-US" dirty="0"/>
              </a:p>
            </p:txBody>
          </p:sp>
        </mc:Choice>
        <mc:Fallback xmlns="">
          <p:sp>
            <p:nvSpPr>
              <p:cNvPr id="3" name="Notes Placeholder 2"/>
              <p:cNvSpPr>
                <a:spLocks noGrp="1"/>
              </p:cNvSpPr>
              <p:nvPr>
                <p:ph type="body" idx="1"/>
              </p:nvPr>
            </p:nvSpPr>
            <p:spPr/>
            <p:txBody>
              <a:bodyPr/>
              <a:lstStyle/>
              <a:p>
                <a:pPr indent="127000" algn="just"/>
                <a:r>
                  <a:rPr lang="en-US" kern="100" dirty="0">
                    <a:latin typeface="Times New Roman" panose="02020603050405020304" pitchFamily="18" charset="0"/>
                    <a:ea typeface="DengXian" panose="02010600030101010101" pitchFamily="2" charset="-122"/>
                    <a:cs typeface="Times New Roman" panose="02020603050405020304" pitchFamily="18" charset="0"/>
                  </a:rPr>
                  <a:t>We get the corresponding relationship between the feature points of the image, so we can use 3d-3d matching points’ pair to estimate the motion of camera.</a:t>
                </a:r>
              </a:p>
              <a:p>
                <a:pPr indent="127000" algn="just"/>
                <a:endParaRPr lang="en-US" sz="1200" kern="100" dirty="0">
                  <a:effectLst/>
                  <a:latin typeface="Times New Roman" panose="02020603050405020304" pitchFamily="18" charset="0"/>
                  <a:ea typeface="DengXian" panose="02010600030101010101" pitchFamily="2" charset="-122"/>
                  <a:cs typeface="Times New Roman" panose="02020603050405020304" pitchFamily="18" charset="0"/>
                </a:endParaRPr>
              </a:p>
              <a:p>
                <a:pPr indent="127000" algn="just"/>
                <a:r>
                  <a:rPr lang="en-US" dirty="0"/>
                  <a:t>we show the camera's motion trajectory based on color and depth maps, which is the change of the coordinate of the current frame relative to the frame of reference.</a:t>
                </a:r>
                <a:r>
                  <a:rPr lang="en-US" sz="1200" dirty="0"/>
                  <a:t> </a:t>
                </a:r>
              </a:p>
              <a:p>
                <a:pPr indent="127000" algn="just"/>
                <a:endParaRPr lang="en-US" sz="1200" kern="100" dirty="0">
                  <a:effectLst/>
                  <a:latin typeface="DengXian" panose="02010600030101010101" pitchFamily="2" charset="-122"/>
                  <a:ea typeface="DengXian" panose="02010600030101010101" pitchFamily="2" charset="-122"/>
                  <a:cs typeface="Times New Roman" panose="02020603050405020304" pitchFamily="18" charset="0"/>
                </a:endParaRPr>
              </a:p>
              <a:p>
                <a:pPr indent="127000" algn="just"/>
                <a:r>
                  <a:rPr lang="en-US" dirty="0"/>
                  <a:t>We first define the concepts of reference frame and current frame. With the reference frame as the coordinate system, we match the current frame with it and estimate the motion relationship. It is assumed that the transformation matrix of the reference frame relative to the world coordinate system is </a:t>
                </a:r>
                <a:r>
                  <a:rPr lang="en-US" i="0">
                    <a:latin typeface="Cambria Math" panose="02040503050406030204" pitchFamily="18" charset="0"/>
                  </a:rPr>
                  <a:t>T_rw</a:t>
                </a:r>
                <a:r>
                  <a:rPr lang="en-US" dirty="0"/>
                  <a:t>, and the current frame relative to the world coordinate system are </a:t>
                </a:r>
                <a:r>
                  <a:rPr lang="en-US" i="0">
                    <a:latin typeface="Cambria Math" panose="02040503050406030204" pitchFamily="18" charset="0"/>
                  </a:rPr>
                  <a:t>𝑇_𝑐𝑤</a:t>
                </a:r>
                <a:r>
                  <a:rPr lang="en-US" dirty="0"/>
                  <a:t>, so the estimated motion </a:t>
                </a:r>
                <a:r>
                  <a:rPr lang="en-US" i="0">
                    <a:latin typeface="Cambria Math" panose="02040503050406030204" pitchFamily="18" charset="0"/>
                  </a:rPr>
                  <a:t>𝑇_𝑐𝑟</a:t>
                </a:r>
                <a:r>
                  <a:rPr lang="en-US" dirty="0"/>
                  <a:t> can be calculated due to </a:t>
                </a:r>
                <a:r>
                  <a:rPr lang="en-US" i="0">
                    <a:latin typeface="Cambria Math" panose="02040503050406030204" pitchFamily="18" charset="0"/>
                  </a:rPr>
                  <a:t>𝑇_𝑐𝑤=𝑇_𝑐𝑟 𝑇_𝑟𝑤</a:t>
                </a:r>
                <a:r>
                  <a:rPr lang="en-US" dirty="0"/>
                  <a:t>.</a:t>
                </a:r>
              </a:p>
              <a:p>
                <a:pPr indent="127000" algn="just"/>
                <a:endParaRPr lang="en-US" sz="12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lang="en-US" dirty="0"/>
              </a:p>
            </p:txBody>
          </p:sp>
        </mc:Fallback>
      </mc:AlternateContent>
    </p:spTree>
    <p:extLst>
      <p:ext uri="{BB962C8B-B14F-4D97-AF65-F5344CB8AC3E}">
        <p14:creationId xmlns:p14="http://schemas.microsoft.com/office/powerpoint/2010/main" val="340591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kern="100" dirty="0">
                <a:latin typeface="Times New Roman" panose="02020603050405020304" pitchFamily="18" charset="0"/>
                <a:ea typeface="Yu Mincho" panose="02020400000000000000" pitchFamily="18" charset="-128"/>
                <a:cs typeface="Times New Roman" panose="02020603050405020304" pitchFamily="18" charset="0"/>
              </a:rPr>
              <a:t>For experiments, we use the TUM dataset for the evaluation.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kern="100" dirty="0">
                <a:latin typeface="Times New Roman" panose="02020603050405020304" pitchFamily="18" charset="0"/>
                <a:ea typeface="Yu Mincho" panose="02020400000000000000" pitchFamily="18" charset="-128"/>
                <a:cs typeface="Times New Roman" panose="02020603050405020304" pitchFamily="18" charset="0"/>
              </a:rPr>
              <a:t>The dataset contains color images, depth image.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kern="100" dirty="0">
                <a:latin typeface="Times New Roman" panose="02020603050405020304" pitchFamily="18" charset="0"/>
                <a:ea typeface="Yu Mincho" panose="02020400000000000000" pitchFamily="18" charset="-128"/>
                <a:cs typeface="Times New Roman" panose="02020603050405020304" pitchFamily="18" charset="0"/>
              </a:rPr>
              <a:t>The table show the basic information of video stream.  We can know the duration and trajectory length and velocity.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tLang="ja-JP" sz="1100" b="0" i="0" u="none" strike="noStrike" cap="none" dirty="0">
                <a:solidFill>
                  <a:srgbClr val="000000"/>
                </a:solidFill>
                <a:effectLst/>
                <a:latin typeface="Arial"/>
                <a:ea typeface="Arial"/>
                <a:cs typeface="Arial"/>
                <a:sym typeface="Arial"/>
              </a:rPr>
              <a:t>The picture shows the feature points in the current frame, and the right picture shows the changes of local coordinate system.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cs typeface="Arial"/>
                <a:sym typeface="Arial"/>
              </a:rPr>
              <a:t>Then we visualize the trajectory of ground-truth and the estimated.</a:t>
            </a:r>
            <a:endParaRPr lang="en-US" sz="120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2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57397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71560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000" kern="100" dirty="0">
                <a:effectLst/>
                <a:latin typeface="DengXian" panose="02010600030101010101" pitchFamily="2" charset="-122"/>
                <a:ea typeface="DengXian" panose="02010600030101010101" pitchFamily="2" charset="-122"/>
                <a:cs typeface="Times New Roman" panose="02020603050405020304" pitchFamily="18" charset="0"/>
              </a:rPr>
              <a:t>In Japan, because of  </a:t>
            </a:r>
            <a:r>
              <a:rPr lang="en-US" sz="1000" dirty="0"/>
              <a:t>increasing number of elderly and decreasing young people, </a:t>
            </a:r>
            <a:r>
              <a:rPr lang="en-US" sz="1000" kern="100" dirty="0">
                <a:effectLst/>
                <a:latin typeface="DengXian" panose="02010600030101010101" pitchFamily="2" charset="-122"/>
                <a:ea typeface="DengXian" panose="02010600030101010101" pitchFamily="2" charset="-122"/>
                <a:cs typeface="Times New Roman" panose="02020603050405020304" pitchFamily="18" charset="0"/>
              </a:rPr>
              <a:t>the </a:t>
            </a:r>
            <a:r>
              <a:rPr lang="en-US" sz="1000" dirty="0"/>
              <a:t>Imbalance of population  is a big problem. </a:t>
            </a:r>
            <a:r>
              <a:rPr lang="en-US" altLang="zh-Hans" sz="1000" kern="100" dirty="0">
                <a:effectLst/>
                <a:latin typeface="DengXian" panose="02010600030101010101" pitchFamily="2" charset="-122"/>
                <a:ea typeface="DengXian" panose="02010600030101010101" pitchFamily="2" charset="-122"/>
                <a:cs typeface="Times New Roman" panose="02020603050405020304" pitchFamily="18" charset="0"/>
              </a:rPr>
              <a:t>From the graph, </a:t>
            </a:r>
            <a:r>
              <a:rPr lang="en-US" sz="1000" kern="100" dirty="0">
                <a:effectLst/>
                <a:latin typeface="DengXian" panose="02010600030101010101" pitchFamily="2" charset="-122"/>
                <a:ea typeface="DengXian" panose="02010600030101010101" pitchFamily="2" charset="-122"/>
                <a:cs typeface="Times New Roman" panose="02020603050405020304" pitchFamily="18" charset="0"/>
              </a:rPr>
              <a:t>the ratio elderly people</a:t>
            </a:r>
            <a:r>
              <a:rPr lang="zh-Hans" altLang="en-US" sz="10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sz="1000" kern="100" dirty="0">
                <a:effectLst/>
                <a:latin typeface="DengXian" panose="02010600030101010101" pitchFamily="2" charset="-122"/>
                <a:ea typeface="DengXian" panose="02010600030101010101" pitchFamily="2" charset="-122"/>
                <a:cs typeface="Times New Roman" panose="02020603050405020304" pitchFamily="18" charset="0"/>
              </a:rPr>
              <a:t>(Over 65 years old) is increasing,</a:t>
            </a:r>
            <a:r>
              <a:rPr lang="zh-Hans" altLang="en-US" sz="10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Hans" sz="1000" kern="100" dirty="0">
                <a:effectLst/>
                <a:latin typeface="DengXian" panose="02010600030101010101" pitchFamily="2" charset="-122"/>
                <a:ea typeface="DengXian" panose="02010600030101010101" pitchFamily="2" charset="-122"/>
                <a:cs typeface="Times New Roman" panose="02020603050405020304" pitchFamily="18" charset="0"/>
              </a:rPr>
              <a:t>and when it become to 2050, 40% Japanese will be above 65 years old. On the other hand,  t</a:t>
            </a:r>
            <a:r>
              <a:rPr lang="en-US" sz="1000" kern="100" dirty="0">
                <a:effectLst/>
                <a:latin typeface="DengXian" panose="02010600030101010101" pitchFamily="2" charset="-122"/>
                <a:ea typeface="DengXian" panose="02010600030101010101" pitchFamily="2" charset="-122"/>
                <a:cs typeface="Times New Roman" panose="02020603050405020304" pitchFamily="18" charset="0"/>
              </a:rPr>
              <a:t>he population of  young people will only be 10% in 2050. </a:t>
            </a:r>
          </a:p>
        </p:txBody>
      </p:sp>
    </p:spTree>
    <p:extLst>
      <p:ext uri="{BB962C8B-B14F-4D97-AF65-F5344CB8AC3E}">
        <p14:creationId xmlns:p14="http://schemas.microsoft.com/office/powerpoint/2010/main" val="1653567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kern="100" dirty="0">
                <a:latin typeface="Times New Roman" panose="02020603050405020304" pitchFamily="18" charset="0"/>
                <a:ea typeface="DengXian" panose="02010600030101010101" pitchFamily="2" charset="-122"/>
                <a:cs typeface="Times New Roman" panose="02020603050405020304" pitchFamily="18" charset="0"/>
              </a:rPr>
              <a:t>How to solve with this problem? The robot is one of the solution. Many researches are focusing on nursing and service robots to help ease the burden on society.  For example. we are familiar with hotel reception robot and pepper. Generally, According to the functionality of the robot, we use four </a:t>
            </a:r>
            <a:r>
              <a:rPr lang="en-US" kern="100" dirty="0" err="1">
                <a:latin typeface="Times New Roman" panose="02020603050405020304" pitchFamily="18" charset="0"/>
                <a:ea typeface="DengXian" panose="02010600030101010101" pitchFamily="2" charset="-122"/>
                <a:cs typeface="Times New Roman" panose="02020603050405020304" pitchFamily="18" charset="0"/>
              </a:rPr>
              <a:t>dimentions</a:t>
            </a:r>
            <a:r>
              <a:rPr lang="en-US" altLang="zh-Hans" kern="100" dirty="0">
                <a:latin typeface="Times New Roman" panose="02020603050405020304" pitchFamily="18" charset="0"/>
                <a:ea typeface="DengXian" panose="02010600030101010101" pitchFamily="2" charset="-122"/>
                <a:cs typeface="Times New Roman" panose="02020603050405020304" pitchFamily="18" charset="0"/>
              </a:rPr>
              <a:t>. in public or private area, or for healthy people or for people in need of nursing care. we mainly focus on indoor service robot.</a:t>
            </a:r>
            <a:endParaRPr lang="en-US" sz="10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275990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Specifically, in our research, we use Human support robot developed by Toyota in 2006. it can pick up and fetch object, and Manual Control. Imaging a family service scene, when people hope to control HSR to get some a milk box on the table through voice commands or tablet. Therefore, it can be used to ease the life burden of those who need help.</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There are many sensors in HSR, in the head we had a depth sensors. When it capture a picture, we can get both color image and depth image. So It can be used to compute distance information in the image. It is </a:t>
            </a:r>
            <a:r>
              <a:rPr lang="en-US" sz="1100" b="0" i="0" u="none" strike="noStrike" cap="none" dirty="0" err="1">
                <a:solidFill>
                  <a:srgbClr val="000000"/>
                </a:solidFill>
                <a:effectLst/>
                <a:latin typeface="Arial"/>
                <a:ea typeface="Arial"/>
                <a:cs typeface="Arial"/>
                <a:sym typeface="Arial"/>
              </a:rPr>
              <a:t>usb</a:t>
            </a:r>
            <a:r>
              <a:rPr lang="en-US" sz="1100" b="0" i="0" u="none" strike="noStrike" cap="none" dirty="0">
                <a:solidFill>
                  <a:srgbClr val="000000"/>
                </a:solidFill>
                <a:effectLst/>
                <a:latin typeface="Arial"/>
                <a:ea typeface="Arial"/>
                <a:cs typeface="Arial"/>
                <a:sym typeface="Arial"/>
              </a:rPr>
              <a:t>-powered and easy to set on the robot. And it is also cheap and small.</a:t>
            </a:r>
          </a:p>
          <a:p>
            <a:endParaRPr lang="en-US" sz="1100" b="0" i="0" u="none" strike="noStrike" cap="none" dirty="0">
              <a:solidFill>
                <a:srgbClr val="000000"/>
              </a:solidFill>
              <a:effectLst/>
              <a:latin typeface="Arial"/>
              <a:ea typeface="Arial"/>
              <a:cs typeface="Arial"/>
              <a:sym typeface="Arial"/>
            </a:endParaRPr>
          </a:p>
          <a:p>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476614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For our whole research aim,  we would like to introduce a robot navigation system. Depending on robot’s sensors to obtain environmental information, we can extract image feature and set those features as landmark. then, we get the environmental model. For the right part, it is for robot navigation and control for a specific target. With the map model, mobile robots can then navigate autonomously, exploring in the map and deciding the optimizing way.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Till now, we mainly focus on left part. Specifically, the estimation of moving path of HSR in the environment. That is, also means the estimation of position of  depth sensor.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Therefore, our research point is that we set a world coordinate system x, y, z, then we need to find the camera local coordinate system. And determine the position of the camera in the world coordinate system in each frame.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653274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solidFill>
                <a:srgbClr val="1A1A1A"/>
              </a:solidFill>
              <a:latin typeface="-apple-system"/>
            </a:endParaRPr>
          </a:p>
          <a:p>
            <a:pPr algn="just"/>
            <a:endParaRPr lang="en-US" kern="100" dirty="0">
              <a:latin typeface="Times New Roman" panose="02020603050405020304" pitchFamily="18" charset="0"/>
              <a:ea typeface="Yu Mincho" panose="02020400000000000000" pitchFamily="18" charset="-128"/>
              <a:cs typeface="Times New Roman" panose="02020603050405020304" pitchFamily="18" charset="0"/>
            </a:endParaRPr>
          </a:p>
          <a:p>
            <a:r>
              <a:rPr lang="en-US" dirty="0">
                <a:solidFill>
                  <a:srgbClr val="1A1A1A"/>
                </a:solidFill>
                <a:latin typeface="-apple-system"/>
              </a:rPr>
              <a:t>Here is our system overview.</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kern="100" dirty="0">
                <a:latin typeface="Times New Roman" panose="02020603050405020304" pitchFamily="18" charset="0"/>
                <a:ea typeface="Yu Mincho" panose="02020400000000000000" pitchFamily="18" charset="-128"/>
                <a:cs typeface="Times New Roman" panose="02020603050405020304" pitchFamily="18" charset="0"/>
              </a:rPr>
              <a:t>Our input data is color image and depth image captured by sensor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kern="100" dirty="0">
                <a:latin typeface="Times New Roman" panose="02020603050405020304" pitchFamily="18" charset="0"/>
                <a:ea typeface="Yu Mincho" panose="02020400000000000000" pitchFamily="18" charset="-128"/>
                <a:cs typeface="Times New Roman" panose="02020603050405020304" pitchFamily="18" charset="0"/>
              </a:rPr>
              <a:t>The first step, </a:t>
            </a:r>
            <a:r>
              <a:rPr lang="en-US" kern="100" dirty="0">
                <a:latin typeface="Times New Roman" panose="02020603050405020304" pitchFamily="18" charset="0"/>
                <a:ea typeface="DengXian" panose="02010600030101010101" pitchFamily="2" charset="-122"/>
                <a:cs typeface="Times New Roman" panose="02020603050405020304" pitchFamily="18" charset="0"/>
              </a:rPr>
              <a:t>For the new arrival of the current frame, extract the </a:t>
            </a:r>
            <a:r>
              <a:rPr lang="en-US" kern="100" dirty="0" err="1">
                <a:latin typeface="Times New Roman" panose="02020603050405020304" pitchFamily="18" charset="0"/>
                <a:ea typeface="DengXian" panose="02010600030101010101" pitchFamily="2" charset="-122"/>
                <a:cs typeface="Times New Roman" panose="02020603050405020304" pitchFamily="18" charset="0"/>
              </a:rPr>
              <a:t>keypoints</a:t>
            </a:r>
            <a:r>
              <a:rPr lang="en-US" kern="100" dirty="0">
                <a:latin typeface="Times New Roman" panose="02020603050405020304" pitchFamily="18" charset="0"/>
                <a:ea typeface="DengXian" panose="02010600030101010101" pitchFamily="2" charset="-122"/>
                <a:cs typeface="Times New Roman" panose="02020603050405020304" pitchFamily="18" charset="0"/>
              </a:rPr>
              <a:t> and descriptors.</a:t>
            </a:r>
            <a:endParaRPr lang="en-US" kern="100" dirty="0">
              <a:latin typeface="Times New Roman" panose="02020603050405020304" pitchFamily="18" charset="0"/>
              <a:ea typeface="Yu Mincho" panose="02020400000000000000" pitchFamily="18" charset="-128"/>
              <a:cs typeface="Times New Roman" panose="02020603050405020304" pitchFamily="18" charset="0"/>
            </a:endParaRPr>
          </a:p>
          <a:p>
            <a:r>
              <a:rPr lang="en-US" altLang="ja-JP" dirty="0"/>
              <a:t>We use ORB Feature. It is very fast compared with other feature, such as SIFT feature. </a:t>
            </a:r>
          </a:p>
          <a:p>
            <a:r>
              <a:rPr lang="en-US" altLang="ja-JP" dirty="0"/>
              <a:t>Step 1: Detect Oriented FAST </a:t>
            </a:r>
            <a:r>
              <a:rPr lang="en-US" altLang="ja-JP" dirty="0" err="1"/>
              <a:t>keypoint</a:t>
            </a:r>
            <a:r>
              <a:rPr lang="en-US" altLang="ja-JP" dirty="0"/>
              <a:t> detector.</a:t>
            </a:r>
          </a:p>
          <a:p>
            <a:r>
              <a:rPr lang="en-US" altLang="ja-JP" dirty="0"/>
              <a:t>Step 2: Calculate the BRIEF description based on the </a:t>
            </a:r>
            <a:r>
              <a:rPr lang="en-US" altLang="ja-JP" dirty="0" err="1"/>
              <a:t>keypoint</a:t>
            </a:r>
            <a:r>
              <a:rPr lang="en-US" altLang="ja-JP" dirty="0"/>
              <a:t>.</a:t>
            </a:r>
          </a:p>
          <a:p>
            <a:r>
              <a:rPr lang="en-US" dirty="0"/>
              <a:t>Then we can get the feature of one frame.</a:t>
            </a:r>
          </a:p>
          <a:p>
            <a:endParaRPr lang="en-US" dirty="0"/>
          </a:p>
        </p:txBody>
      </p:sp>
    </p:spTree>
    <p:extLst>
      <p:ext uri="{BB962C8B-B14F-4D97-AF65-F5344CB8AC3E}">
        <p14:creationId xmlns:p14="http://schemas.microsoft.com/office/powerpoint/2010/main" val="1350627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kern="100" dirty="0">
                <a:solidFill>
                  <a:srgbClr val="1A1A1A"/>
                </a:solidFill>
                <a:latin typeface="-apple-system"/>
                <a:ea typeface="Yu Mincho" panose="02020400000000000000" pitchFamily="18" charset="-128"/>
                <a:cs typeface="Times New Roman" panose="02020603050405020304" pitchFamily="18" charset="0"/>
              </a:rPr>
              <a:t>The second step is  use the first frame as a reference frame, so we can set world coordinate system. </a:t>
            </a:r>
            <a:endParaRPr lang="en-US" kern="100" dirty="0">
              <a:latin typeface="Times New Roman" panose="02020603050405020304" pitchFamily="18" charset="0"/>
              <a:ea typeface="Yu Mincho" panose="02020400000000000000" pitchFamily="18" charset="-128"/>
              <a:cs typeface="Times New Roman" panose="02020603050405020304" pitchFamily="18" charset="0"/>
            </a:endParaRPr>
          </a:p>
          <a:p>
            <a:endParaRPr lang="en-US" dirty="0">
              <a:solidFill>
                <a:srgbClr val="1A1A1A"/>
              </a:solidFill>
              <a:latin typeface="-apple-system"/>
            </a:endParaRPr>
          </a:p>
          <a:p>
            <a:endParaRPr lang="en-US" dirty="0"/>
          </a:p>
        </p:txBody>
      </p:sp>
    </p:spTree>
    <p:extLst>
      <p:ext uri="{BB962C8B-B14F-4D97-AF65-F5344CB8AC3E}">
        <p14:creationId xmlns:p14="http://schemas.microsoft.com/office/powerpoint/2010/main" val="887351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a:r>
              <a:rPr lang="en-US" kern="100" dirty="0">
                <a:latin typeface="Times New Roman" panose="02020603050405020304" pitchFamily="18" charset="0"/>
                <a:ea typeface="Yu Mincho" panose="02020400000000000000" pitchFamily="18" charset="-128"/>
                <a:cs typeface="Times New Roman" panose="02020603050405020304" pitchFamily="18" charset="0"/>
              </a:rPr>
              <a:t>The third step is do feature matching between current frame and reference frame. We match the brief descriptors detected in the first step and using hamming distance to minimize the the matching error.</a:t>
            </a:r>
          </a:p>
          <a:p>
            <a:endParaRPr lang="en-US" dirty="0">
              <a:solidFill>
                <a:srgbClr val="1A1A1A"/>
              </a:solidFill>
              <a:latin typeface="-apple-system"/>
            </a:endParaRPr>
          </a:p>
          <a:p>
            <a:endParaRPr lang="en-US" dirty="0"/>
          </a:p>
        </p:txBody>
      </p:sp>
    </p:spTree>
    <p:extLst>
      <p:ext uri="{BB962C8B-B14F-4D97-AF65-F5344CB8AC3E}">
        <p14:creationId xmlns:p14="http://schemas.microsoft.com/office/powerpoint/2010/main" val="2552328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kern="100" dirty="0">
                    <a:solidFill>
                      <a:schemeClr val="tx1"/>
                    </a:solidFill>
                    <a:latin typeface="Times New Roman" panose="02020603050405020304" pitchFamily="18" charset="0"/>
                    <a:ea typeface="DengXian" panose="02010600030101010101" pitchFamily="2" charset="-122"/>
                    <a:cs typeface="Times New Roman" panose="02020603050405020304" pitchFamily="18" charset="0"/>
                  </a:rPr>
                  <a:t>Then, we Estimate the transformation matrix </a:t>
                </a:r>
                <a14:m>
                  <m:oMath xmlns:m="http://schemas.openxmlformats.org/officeDocument/2006/math">
                    <m:sSub>
                      <m:sSubPr>
                        <m:ctrlPr>
                          <a:rPr lang="en-US"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t>𝑇</m:t>
                        </m:r>
                      </m:e>
                      <m:sub>
                        <m:r>
                          <a:rPr lang="en-US"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t>𝑘</m:t>
                        </m:r>
                      </m:sub>
                    </m:sSub>
                    <m:r>
                      <a:rPr lang="en-US"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t> </m:t>
                    </m:r>
                  </m:oMath>
                </a14:m>
                <a:r>
                  <a:rPr lang="en-US" kern="100" dirty="0">
                    <a:solidFill>
                      <a:schemeClr val="tx1"/>
                    </a:solidFill>
                    <a:latin typeface="Times New Roman" panose="02020603050405020304" pitchFamily="18" charset="0"/>
                    <a:ea typeface="DengXian" panose="02010600030101010101" pitchFamily="2" charset="-122"/>
                    <a:cs typeface="Times New Roman" panose="02020603050405020304" pitchFamily="18" charset="0"/>
                  </a:rPr>
                  <a:t>of the reference frame and the current frame</a:t>
                </a:r>
                <a:endParaRPr lang="en-US" sz="1200" kern="1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p>
                <a:endParaRPr lang="en-US" dirty="0"/>
              </a:p>
            </p:txBody>
          </p:sp>
        </mc:Choice>
        <mc:Fallback>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kern="100" dirty="0">
                    <a:solidFill>
                      <a:schemeClr val="tx1"/>
                    </a:solidFill>
                    <a:latin typeface="Times New Roman" panose="02020603050405020304" pitchFamily="18" charset="0"/>
                    <a:ea typeface="DengXian" panose="02010600030101010101" pitchFamily="2" charset="-122"/>
                    <a:cs typeface="Times New Roman" panose="02020603050405020304" pitchFamily="18" charset="0"/>
                  </a:rPr>
                  <a:t>Then, we Estimate the transformation matrix </a:t>
                </a:r>
                <a:r>
                  <a:rPr lang="en-US" i="0"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a:t>𝑇_𝑘  </a:t>
                </a:r>
                <a:r>
                  <a:rPr lang="en-US" kern="100" dirty="0">
                    <a:solidFill>
                      <a:schemeClr val="tx1"/>
                    </a:solidFill>
                    <a:latin typeface="Times New Roman" panose="02020603050405020304" pitchFamily="18" charset="0"/>
                    <a:ea typeface="DengXian" panose="02010600030101010101" pitchFamily="2" charset="-122"/>
                    <a:cs typeface="Times New Roman" panose="02020603050405020304" pitchFamily="18" charset="0"/>
                  </a:rPr>
                  <a:t>of the reference frame and the current frame</a:t>
                </a:r>
                <a:endParaRPr lang="en-US" sz="1200" kern="1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p>
                <a:endParaRPr lang="en-US" dirty="0"/>
              </a:p>
            </p:txBody>
          </p:sp>
        </mc:Fallback>
      </mc:AlternateContent>
    </p:spTree>
    <p:extLst>
      <p:ext uri="{BB962C8B-B14F-4D97-AF65-F5344CB8AC3E}">
        <p14:creationId xmlns:p14="http://schemas.microsoft.com/office/powerpoint/2010/main" val="1995260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タイトル スライド" type="title">
  <p:cSld name="TITLE">
    <p:spTree>
      <p:nvGrpSpPr>
        <p:cNvPr id="1" name="Shape 110"/>
        <p:cNvGrpSpPr/>
        <p:nvPr/>
      </p:nvGrpSpPr>
      <p:grpSpPr>
        <a:xfrm>
          <a:off x="0" y="0"/>
          <a:ext cx="0" cy="0"/>
          <a:chOff x="0" y="0"/>
          <a:chExt cx="0" cy="0"/>
        </a:xfrm>
      </p:grpSpPr>
      <p:grpSp>
        <p:nvGrpSpPr>
          <p:cNvPr id="111" name="Shape 111"/>
          <p:cNvGrpSpPr/>
          <p:nvPr/>
        </p:nvGrpSpPr>
        <p:grpSpPr>
          <a:xfrm>
            <a:off x="0" y="4890804"/>
            <a:ext cx="9144000" cy="252794"/>
            <a:chOff x="0" y="6223000"/>
            <a:chExt cx="12192000" cy="635000"/>
          </a:xfrm>
        </p:grpSpPr>
        <p:sp>
          <p:nvSpPr>
            <p:cNvPr id="112" name="Shape 112"/>
            <p:cNvSpPr/>
            <p:nvPr/>
          </p:nvSpPr>
          <p:spPr>
            <a:xfrm>
              <a:off x="0" y="6223000"/>
              <a:ext cx="12192000" cy="635000"/>
            </a:xfrm>
            <a:prstGeom prst="rect">
              <a:avLst/>
            </a:prstGeom>
            <a:solidFill>
              <a:srgbClr val="CCFF99"/>
            </a:solidFill>
            <a:ln w="12700" cap="flat" cmpd="sng">
              <a:solidFill>
                <a:srgbClr val="CCFF9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13" name="Shape 113"/>
            <p:cNvSpPr/>
            <p:nvPr/>
          </p:nvSpPr>
          <p:spPr>
            <a:xfrm>
              <a:off x="0" y="6223000"/>
              <a:ext cx="12192000" cy="133350"/>
            </a:xfrm>
            <a:prstGeom prst="rect">
              <a:avLst/>
            </a:prstGeom>
            <a:solidFill>
              <a:srgbClr val="8AE28A"/>
            </a:solidFill>
            <a:ln w="12700" cap="flat" cmpd="sng">
              <a:solidFill>
                <a:srgbClr val="8AE28A"/>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sp>
        <p:nvSpPr>
          <p:cNvPr id="114" name="Shape 114"/>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lstStyle>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15" name="Shape 115"/>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lstStyle>
            <a:lvl1pPr marR="0" lvl="0" algn="ctr"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R="0" lvl="1"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R="0" lvl="3"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grpSp>
        <p:nvGrpSpPr>
          <p:cNvPr id="116" name="Shape 116"/>
          <p:cNvGrpSpPr/>
          <p:nvPr/>
        </p:nvGrpSpPr>
        <p:grpSpPr>
          <a:xfrm>
            <a:off x="0" y="0"/>
            <a:ext cx="2314575" cy="2276475"/>
            <a:chOff x="0" y="0"/>
            <a:chExt cx="3086100" cy="3035300"/>
          </a:xfrm>
        </p:grpSpPr>
        <p:sp>
          <p:nvSpPr>
            <p:cNvPr id="117" name="Shape 117"/>
            <p:cNvSpPr/>
            <p:nvPr/>
          </p:nvSpPr>
          <p:spPr>
            <a:xfrm rot="5400000">
              <a:off x="25400" y="-25400"/>
              <a:ext cx="3035300" cy="3086100"/>
            </a:xfrm>
            <a:prstGeom prst="rtTriangle">
              <a:avLst/>
            </a:prstGeom>
            <a:solidFill>
              <a:srgbClr val="CCFF99"/>
            </a:solidFill>
            <a:ln w="12700" cap="flat" cmpd="sng">
              <a:solidFill>
                <a:srgbClr val="CCFF9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18" name="Shape 118"/>
            <p:cNvSpPr/>
            <p:nvPr/>
          </p:nvSpPr>
          <p:spPr>
            <a:xfrm rot="5400000">
              <a:off x="100806" y="-100806"/>
              <a:ext cx="2351088" cy="2552700"/>
            </a:xfrm>
            <a:prstGeom prst="rtTriangle">
              <a:avLst/>
            </a:prstGeom>
            <a:solidFill>
              <a:srgbClr val="8AE28A"/>
            </a:solidFill>
            <a:ln w="12700" cap="flat" cmpd="sng">
              <a:solidFill>
                <a:srgbClr val="8AE28A"/>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sp>
        <p:nvSpPr>
          <p:cNvPr id="119" name="Shape 119"/>
          <p:cNvSpPr txBox="1"/>
          <p:nvPr/>
        </p:nvSpPr>
        <p:spPr>
          <a:xfrm>
            <a:off x="3461625" y="4927075"/>
            <a:ext cx="2218500" cy="21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000" dirty="0">
                <a:solidFill>
                  <a:schemeClr val="dk1"/>
                </a:solidFill>
                <a:latin typeface="Calibri"/>
                <a:ea typeface="Calibri"/>
                <a:cs typeface="Calibri"/>
                <a:sym typeface="Calibri"/>
              </a:rPr>
              <a:t>Kubota Lab. Tokyo Metropolitan Univ.</a:t>
            </a:r>
            <a:endParaRPr sz="1000" dirty="0">
              <a:solidFill>
                <a:schemeClr val="dk1"/>
              </a:solidFill>
              <a:latin typeface="Calibri"/>
              <a:ea typeface="Calibri"/>
              <a:cs typeface="Calibri"/>
              <a:sym typeface="Calibri"/>
            </a:endParaRPr>
          </a:p>
        </p:txBody>
      </p:sp>
      <p:sp>
        <p:nvSpPr>
          <p:cNvPr id="120" name="Shape 120"/>
          <p:cNvSpPr/>
          <p:nvPr/>
        </p:nvSpPr>
        <p:spPr>
          <a:xfrm>
            <a:off x="1071979" y="2632472"/>
            <a:ext cx="6997823" cy="34289"/>
          </a:xfrm>
          <a:prstGeom prst="rect">
            <a:avLst/>
          </a:prstGeom>
          <a:solidFill>
            <a:srgbClr val="8AE28A"/>
          </a:solidFill>
          <a:ln w="12700" cap="flat" cmpd="sng">
            <a:solidFill>
              <a:srgbClr val="8AE28A"/>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21" name="Shape 121"/>
          <p:cNvSpPr/>
          <p:nvPr/>
        </p:nvSpPr>
        <p:spPr>
          <a:xfrm rot="-2409829">
            <a:off x="7959484" y="-76829"/>
            <a:ext cx="822907" cy="915700"/>
          </a:xfrm>
          <a:prstGeom prst="triangle">
            <a:avLst>
              <a:gd name="adj" fmla="val 50000"/>
            </a:avLst>
          </a:prstGeom>
          <a:solidFill>
            <a:srgbClr val="8AE28A">
              <a:alpha val="14901"/>
            </a:srgbClr>
          </a:solidFill>
          <a:ln w="12700" cap="flat" cmpd="sng">
            <a:solidFill>
              <a:srgbClr val="8AE28A"/>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22" name="Shape 122"/>
          <p:cNvSpPr/>
          <p:nvPr/>
        </p:nvSpPr>
        <p:spPr>
          <a:xfrm rot="-1091763">
            <a:off x="8348568" y="514115"/>
            <a:ext cx="665539" cy="750473"/>
          </a:xfrm>
          <a:prstGeom prst="triangle">
            <a:avLst>
              <a:gd name="adj" fmla="val 50000"/>
            </a:avLst>
          </a:prstGeom>
          <a:solidFill>
            <a:srgbClr val="CCFF99">
              <a:alpha val="13725"/>
            </a:srgbClr>
          </a:solidFill>
          <a:ln w="12700" cap="flat" cmpd="sng">
            <a:solidFill>
              <a:srgbClr val="CCFF9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123" name="Shape 123"/>
          <p:cNvGrpSpPr/>
          <p:nvPr/>
        </p:nvGrpSpPr>
        <p:grpSpPr>
          <a:xfrm>
            <a:off x="8239889" y="1181853"/>
            <a:ext cx="911099" cy="1067964"/>
            <a:chOff x="11068754" y="1197205"/>
            <a:chExt cx="1214798" cy="1423952"/>
          </a:xfrm>
        </p:grpSpPr>
        <p:sp>
          <p:nvSpPr>
            <p:cNvPr id="124" name="Shape 124"/>
            <p:cNvSpPr/>
            <p:nvPr/>
          </p:nvSpPr>
          <p:spPr>
            <a:xfrm rot="9724202">
              <a:off x="11201278" y="1289817"/>
              <a:ext cx="756309" cy="980263"/>
            </a:xfrm>
            <a:prstGeom prst="triangle">
              <a:avLst>
                <a:gd name="adj" fmla="val 50000"/>
              </a:avLst>
            </a:prstGeom>
            <a:solidFill>
              <a:srgbClr val="8AE28A">
                <a:alpha val="9803"/>
              </a:srgbClr>
            </a:solidFill>
            <a:ln w="12700" cap="flat" cmpd="sng">
              <a:solidFill>
                <a:srgbClr val="8AE28A"/>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25" name="Shape 125"/>
            <p:cNvSpPr/>
            <p:nvPr/>
          </p:nvSpPr>
          <p:spPr>
            <a:xfrm rot="1787500">
              <a:off x="11555346" y="1704303"/>
              <a:ext cx="558079" cy="833277"/>
            </a:xfrm>
            <a:prstGeom prst="triangle">
              <a:avLst>
                <a:gd name="adj" fmla="val 50000"/>
              </a:avLst>
            </a:prstGeom>
            <a:solidFill>
              <a:srgbClr val="CCFF99">
                <a:alpha val="9803"/>
              </a:srgbClr>
            </a:solidFill>
            <a:ln w="12700" cap="flat" cmpd="sng">
              <a:solidFill>
                <a:srgbClr val="CCFF9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タイトルと&#10;縦書きテキスト" type="vertTx">
  <p:cSld name="VERTICAL_TEXT">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88" name="Shape 188"/>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89" name="Shape 18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90" name="Shape 19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91" name="Shape 19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縦書きタイトルと&#10;縦書きテキスト" type="vertTitleAndTx">
  <p:cSld name="VERTICAL_TITLE_AND_VERTICAL_TEXT">
    <p:spTree>
      <p:nvGrpSpPr>
        <p:cNvPr id="1" name="Shape 192"/>
        <p:cNvGrpSpPr/>
        <p:nvPr/>
      </p:nvGrpSpPr>
      <p:grpSpPr>
        <a:xfrm>
          <a:off x="0" y="0"/>
          <a:ext cx="0" cy="0"/>
          <a:chOff x="0" y="0"/>
          <a:chExt cx="0" cy="0"/>
        </a:xfrm>
      </p:grpSpPr>
      <p:sp>
        <p:nvSpPr>
          <p:cNvPr id="193" name="Shape 193"/>
          <p:cNvSpPr txBox="1">
            <a:spLocks noGrp="1"/>
          </p:cNvSpPr>
          <p:nvPr>
            <p:ph type="title"/>
          </p:nvPr>
        </p:nvSpPr>
        <p:spPr>
          <a:xfrm rot="5400000">
            <a:off x="5350073" y="1467446"/>
            <a:ext cx="4358879" cy="1971675"/>
          </a:xfrm>
          <a:prstGeom prst="rect">
            <a:avLst/>
          </a:prstGeom>
          <a:noFill/>
          <a:ln>
            <a:noFill/>
          </a:ln>
        </p:spPr>
        <p:txBody>
          <a:bodyPr spcFirstLastPara="1" wrap="square" lIns="68575" tIns="34275" rIns="68575" bIns="34275" anchor="ctr" anchorCtr="0"/>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94" name="Shape 194"/>
          <p:cNvSpPr txBox="1">
            <a:spLocks noGrp="1"/>
          </p:cNvSpPr>
          <p:nvPr>
            <p:ph type="body" idx="1"/>
          </p:nvPr>
        </p:nvSpPr>
        <p:spPr>
          <a:xfrm rot="5400000">
            <a:off x="1349573" y="-447079"/>
            <a:ext cx="4358879" cy="5800725"/>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95" name="Shape 19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96" name="Shape 19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97" name="Shape 19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タイトルとコンテンツ" type="obj">
  <p:cSld name="OBJECT">
    <p:spTree>
      <p:nvGrpSpPr>
        <p:cNvPr id="1" name="Shape 126"/>
        <p:cNvGrpSpPr/>
        <p:nvPr/>
      </p:nvGrpSpPr>
      <p:grpSpPr>
        <a:xfrm>
          <a:off x="0" y="0"/>
          <a:ext cx="0" cy="0"/>
          <a:chOff x="0" y="0"/>
          <a:chExt cx="0" cy="0"/>
        </a:xfrm>
      </p:grpSpPr>
      <p:grpSp>
        <p:nvGrpSpPr>
          <p:cNvPr id="127" name="Shape 127"/>
          <p:cNvGrpSpPr/>
          <p:nvPr/>
        </p:nvGrpSpPr>
        <p:grpSpPr>
          <a:xfrm>
            <a:off x="0" y="4876673"/>
            <a:ext cx="9144000" cy="266827"/>
            <a:chOff x="0" y="6223000"/>
            <a:chExt cx="12192000" cy="635000"/>
          </a:xfrm>
        </p:grpSpPr>
        <p:sp>
          <p:nvSpPr>
            <p:cNvPr id="128" name="Shape 128"/>
            <p:cNvSpPr/>
            <p:nvPr/>
          </p:nvSpPr>
          <p:spPr>
            <a:xfrm>
              <a:off x="0" y="6223000"/>
              <a:ext cx="12192000" cy="635000"/>
            </a:xfrm>
            <a:prstGeom prst="rect">
              <a:avLst/>
            </a:prstGeom>
            <a:solidFill>
              <a:srgbClr val="CCFF99"/>
            </a:solidFill>
            <a:ln w="12700" cap="flat" cmpd="sng">
              <a:solidFill>
                <a:srgbClr val="CCFF9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29" name="Shape 129"/>
            <p:cNvSpPr/>
            <p:nvPr/>
          </p:nvSpPr>
          <p:spPr>
            <a:xfrm>
              <a:off x="0" y="6223000"/>
              <a:ext cx="12192000" cy="133350"/>
            </a:xfrm>
            <a:prstGeom prst="rect">
              <a:avLst/>
            </a:prstGeom>
            <a:solidFill>
              <a:srgbClr val="8AE28A"/>
            </a:solidFill>
            <a:ln w="12700" cap="flat" cmpd="sng">
              <a:solidFill>
                <a:srgbClr val="8AE28A"/>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
        <p:nvSpPr>
          <p:cNvPr id="130" name="Shape 130"/>
          <p:cNvSpPr txBox="1">
            <a:spLocks noGrp="1"/>
          </p:cNvSpPr>
          <p:nvPr>
            <p:ph type="title"/>
          </p:nvPr>
        </p:nvSpPr>
        <p:spPr>
          <a:xfrm>
            <a:off x="459419" y="52549"/>
            <a:ext cx="7886700" cy="680691"/>
          </a:xfrm>
          <a:prstGeom prst="rect">
            <a:avLst/>
          </a:prstGeom>
          <a:noFill/>
          <a:ln>
            <a:noFill/>
          </a:ln>
        </p:spPr>
        <p:txBody>
          <a:bodyPr spcFirstLastPara="1" wrap="square" lIns="68575" tIns="34275" rIns="68575" bIns="34275" anchor="ctr" anchorCtr="0"/>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31" name="Shape 131"/>
          <p:cNvSpPr txBox="1">
            <a:spLocks noGrp="1"/>
          </p:cNvSpPr>
          <p:nvPr>
            <p:ph type="body" idx="1"/>
          </p:nvPr>
        </p:nvSpPr>
        <p:spPr>
          <a:xfrm>
            <a:off x="628650" y="826879"/>
            <a:ext cx="7886700" cy="3805844"/>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dirty="0"/>
          </a:p>
        </p:txBody>
      </p:sp>
      <p:grpSp>
        <p:nvGrpSpPr>
          <p:cNvPr id="132" name="Shape 132"/>
          <p:cNvGrpSpPr/>
          <p:nvPr/>
        </p:nvGrpSpPr>
        <p:grpSpPr>
          <a:xfrm>
            <a:off x="0" y="0"/>
            <a:ext cx="612559" cy="605311"/>
            <a:chOff x="0" y="0"/>
            <a:chExt cx="3086100" cy="3035300"/>
          </a:xfrm>
        </p:grpSpPr>
        <p:sp>
          <p:nvSpPr>
            <p:cNvPr id="133" name="Shape 133"/>
            <p:cNvSpPr/>
            <p:nvPr/>
          </p:nvSpPr>
          <p:spPr>
            <a:xfrm rot="5400000">
              <a:off x="25400" y="-25400"/>
              <a:ext cx="3035300" cy="3086100"/>
            </a:xfrm>
            <a:prstGeom prst="rtTriangle">
              <a:avLst/>
            </a:prstGeom>
            <a:solidFill>
              <a:srgbClr val="CCFF99"/>
            </a:solidFill>
            <a:ln w="12700" cap="flat" cmpd="sng">
              <a:solidFill>
                <a:srgbClr val="CCFF9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34" name="Shape 134"/>
            <p:cNvSpPr/>
            <p:nvPr/>
          </p:nvSpPr>
          <p:spPr>
            <a:xfrm rot="5400000">
              <a:off x="100806" y="-100806"/>
              <a:ext cx="2351088" cy="2552700"/>
            </a:xfrm>
            <a:prstGeom prst="rtTriangle">
              <a:avLst/>
            </a:prstGeom>
            <a:solidFill>
              <a:srgbClr val="8AE28A"/>
            </a:solidFill>
            <a:ln w="12700" cap="flat" cmpd="sng">
              <a:solidFill>
                <a:srgbClr val="8AE28A"/>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
        <p:nvSpPr>
          <p:cNvPr id="135" name="Shape 135"/>
          <p:cNvSpPr/>
          <p:nvPr/>
        </p:nvSpPr>
        <p:spPr>
          <a:xfrm>
            <a:off x="0" y="698950"/>
            <a:ext cx="8584500" cy="17400"/>
          </a:xfrm>
          <a:prstGeom prst="rect">
            <a:avLst/>
          </a:prstGeom>
          <a:solidFill>
            <a:srgbClr val="8AE28A"/>
          </a:solidFill>
          <a:ln w="12700" cap="flat" cmpd="sng">
            <a:solidFill>
              <a:srgbClr val="8AE28A"/>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36" name="Shape 136"/>
          <p:cNvSpPr txBox="1"/>
          <p:nvPr/>
        </p:nvSpPr>
        <p:spPr>
          <a:xfrm>
            <a:off x="8677377" y="4879227"/>
            <a:ext cx="342882" cy="27699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grpSp>
        <p:nvGrpSpPr>
          <p:cNvPr id="138" name="Shape 138"/>
          <p:cNvGrpSpPr/>
          <p:nvPr/>
        </p:nvGrpSpPr>
        <p:grpSpPr>
          <a:xfrm>
            <a:off x="8465229" y="39215"/>
            <a:ext cx="702360" cy="842340"/>
            <a:chOff x="11068754" y="1197205"/>
            <a:chExt cx="1214798" cy="1423952"/>
          </a:xfrm>
        </p:grpSpPr>
        <p:sp>
          <p:nvSpPr>
            <p:cNvPr id="139" name="Shape 139"/>
            <p:cNvSpPr/>
            <p:nvPr/>
          </p:nvSpPr>
          <p:spPr>
            <a:xfrm rot="9724202">
              <a:off x="11201278" y="1289817"/>
              <a:ext cx="756309" cy="980263"/>
            </a:xfrm>
            <a:prstGeom prst="triangle">
              <a:avLst>
                <a:gd name="adj" fmla="val 50000"/>
              </a:avLst>
            </a:prstGeom>
            <a:solidFill>
              <a:srgbClr val="8AE28A">
                <a:alpha val="9803"/>
              </a:srgbClr>
            </a:solidFill>
            <a:ln w="12700" cap="flat" cmpd="sng">
              <a:solidFill>
                <a:srgbClr val="8AE28A"/>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40" name="Shape 140"/>
            <p:cNvSpPr/>
            <p:nvPr/>
          </p:nvSpPr>
          <p:spPr>
            <a:xfrm rot="1787500">
              <a:off x="11555346" y="1704303"/>
              <a:ext cx="558079" cy="833277"/>
            </a:xfrm>
            <a:prstGeom prst="triangle">
              <a:avLst>
                <a:gd name="adj" fmla="val 50000"/>
              </a:avLst>
            </a:prstGeom>
            <a:solidFill>
              <a:srgbClr val="CCFF99">
                <a:alpha val="9803"/>
              </a:srgbClr>
            </a:solidFill>
            <a:ln w="12700" cap="flat" cmpd="sng">
              <a:solidFill>
                <a:srgbClr val="CCFF9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
        <p:nvSpPr>
          <p:cNvPr id="15" name="Shape 119">
            <a:extLst>
              <a:ext uri="{FF2B5EF4-FFF2-40B4-BE49-F238E27FC236}">
                <a16:creationId xmlns:a16="http://schemas.microsoft.com/office/drawing/2014/main" id="{676AC949-3B8C-D342-A39A-39C44A36AE47}"/>
              </a:ext>
            </a:extLst>
          </p:cNvPr>
          <p:cNvSpPr txBox="1"/>
          <p:nvPr userDrawn="1"/>
        </p:nvSpPr>
        <p:spPr>
          <a:xfrm>
            <a:off x="3461625" y="4927075"/>
            <a:ext cx="2218500" cy="21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000" dirty="0">
                <a:solidFill>
                  <a:schemeClr val="dk1"/>
                </a:solidFill>
                <a:latin typeface="Calibri"/>
                <a:ea typeface="Calibri"/>
                <a:cs typeface="Calibri"/>
                <a:sym typeface="Calibri"/>
              </a:rPr>
              <a:t>Kubota Lab. Tokyo Metropolitan Univ.</a:t>
            </a:r>
            <a:endParaRPr sz="1000" dirty="0">
              <a:solidFill>
                <a:schemeClr val="dk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セクション見出し" type="secHead">
  <p:cSld name="SECTION_HEADER">
    <p:spTree>
      <p:nvGrpSpPr>
        <p:cNvPr id="1" name="Shape 141"/>
        <p:cNvGrpSpPr/>
        <p:nvPr/>
      </p:nvGrpSpPr>
      <p:grpSpPr>
        <a:xfrm>
          <a:off x="0" y="0"/>
          <a:ext cx="0" cy="0"/>
          <a:chOff x="0" y="0"/>
          <a:chExt cx="0" cy="0"/>
        </a:xfrm>
      </p:grpSpPr>
      <p:sp>
        <p:nvSpPr>
          <p:cNvPr id="142" name="Shape 142"/>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lstStyle>
            <a:lvl1pPr marR="0" lvl="0" algn="l"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43" name="Shape 143"/>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lstStyle>
            <a:lvl1pPr marL="457200" marR="0" lvl="0" indent="-228600" algn="l" rtl="0">
              <a:lnSpc>
                <a:spcPct val="90000"/>
              </a:lnSpc>
              <a:spcBef>
                <a:spcPts val="8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400"/>
              </a:spcBef>
              <a:spcAft>
                <a:spcPts val="0"/>
              </a:spcAft>
              <a:buClr>
                <a:srgbClr val="888888"/>
              </a:buClr>
              <a:buSzPts val="1500"/>
              <a:buFont typeface="Arial"/>
              <a:buNone/>
              <a:defRPr sz="15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40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9pPr>
          </a:lstStyle>
          <a:p>
            <a:endParaRPr/>
          </a:p>
        </p:txBody>
      </p:sp>
      <p:sp>
        <p:nvSpPr>
          <p:cNvPr id="144" name="Shape 14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45" name="Shape 14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46" name="Shape 14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 つのコンテンツ" type="twoObj">
  <p:cSld name="TWO_OBJECTS">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49" name="Shape 149"/>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50" name="Shape 150"/>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51" name="Shape 15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52" name="Shape 15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53" name="Shape 15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比較" type="twoTxTwoObj">
  <p:cSld name="TWO_OBJECTS_WITH_TEXT">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56" name="Shape 156"/>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lstStyle>
            <a:lvl1pPr marL="457200" marR="0" lvl="0" indent="-228600" algn="l" rtl="0">
              <a:lnSpc>
                <a:spcPct val="90000"/>
              </a:lnSpc>
              <a:spcBef>
                <a:spcPts val="8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400"/>
              </a:spcBef>
              <a:spcAft>
                <a:spcPts val="0"/>
              </a:spcAft>
              <a:buClr>
                <a:schemeClr val="dk1"/>
              </a:buClr>
              <a:buSzPts val="1500"/>
              <a:buFont typeface="Arial"/>
              <a:buNone/>
              <a:defRPr sz="15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400"/>
              <a:buFont typeface="Arial"/>
              <a:buNone/>
              <a:defRPr sz="14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157" name="Shape 157"/>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58" name="Shape 158"/>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lstStyle>
            <a:lvl1pPr marL="457200" marR="0" lvl="0" indent="-228600" algn="l" rtl="0">
              <a:lnSpc>
                <a:spcPct val="90000"/>
              </a:lnSpc>
              <a:spcBef>
                <a:spcPts val="8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400"/>
              </a:spcBef>
              <a:spcAft>
                <a:spcPts val="0"/>
              </a:spcAft>
              <a:buClr>
                <a:schemeClr val="dk1"/>
              </a:buClr>
              <a:buSzPts val="1500"/>
              <a:buFont typeface="Arial"/>
              <a:buNone/>
              <a:defRPr sz="15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400"/>
              <a:buFont typeface="Arial"/>
              <a:buNone/>
              <a:defRPr sz="14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159" name="Shape 159"/>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60" name="Shape 16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61" name="Shape 16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62" name="Shape 16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タイトルのみ" type="titleOnly">
  <p:cSld name="TITLE_ONLY">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65" name="Shape 16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66" name="Shape 16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67" name="Shape 16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白紙" type="blank">
  <p:cSld name="BLANK">
    <p:spTree>
      <p:nvGrpSpPr>
        <p:cNvPr id="1" name="Shape 168"/>
        <p:cNvGrpSpPr/>
        <p:nvPr/>
      </p:nvGrpSpPr>
      <p:grpSpPr>
        <a:xfrm>
          <a:off x="0" y="0"/>
          <a:ext cx="0" cy="0"/>
          <a:chOff x="0" y="0"/>
          <a:chExt cx="0" cy="0"/>
        </a:xfrm>
      </p:grpSpPr>
      <p:sp>
        <p:nvSpPr>
          <p:cNvPr id="169" name="Shape 16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70" name="Shape 17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71" name="Shape 17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タイトル付きの&#10;コンテンツ" type="objTx">
  <p:cSld name="OBJECT_WITH_CAPTION_TEXT">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lstStyle>
            <a:lvl1pPr marR="0" lvl="0" algn="l" rtl="0">
              <a:lnSpc>
                <a:spcPct val="90000"/>
              </a:lnSpc>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74" name="Shape 174"/>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lstStyle>
            <a:lvl1pPr marL="457200" marR="0" lvl="0" indent="-381000" algn="l" rtl="0">
              <a:lnSpc>
                <a:spcPct val="90000"/>
              </a:lnSpc>
              <a:spcBef>
                <a:spcPts val="8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61950" algn="l" rtl="0">
              <a:lnSpc>
                <a:spcPct val="90000"/>
              </a:lnSpc>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75" name="Shape 175"/>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lstStyle>
            <a:lvl1pPr marL="457200" marR="0" lvl="0" indent="-228600" algn="l" rtl="0">
              <a:lnSpc>
                <a:spcPct val="90000"/>
              </a:lnSpc>
              <a:spcBef>
                <a:spcPts val="8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4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176" name="Shape 17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77" name="Shape 17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78" name="Shape 17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タイトル付きの図" type="picTx">
  <p:cSld name="PICTURE_WITH_CAPTION_TEXT">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lstStyle>
            <a:lvl1pPr marR="0" lvl="0" algn="l" rtl="0">
              <a:lnSpc>
                <a:spcPct val="90000"/>
              </a:lnSpc>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81" name="Shape 181"/>
          <p:cNvSpPr>
            <a:spLocks noGrp="1"/>
          </p:cNvSpPr>
          <p:nvPr>
            <p:ph type="pic" idx="2"/>
          </p:nvPr>
        </p:nvSpPr>
        <p:spPr>
          <a:xfrm>
            <a:off x="3887391" y="740569"/>
            <a:ext cx="4629150" cy="3655219"/>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182" name="Shape 182"/>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lstStyle>
            <a:lvl1pPr marL="457200" marR="0" lvl="0" indent="-228600" algn="l" rtl="0">
              <a:lnSpc>
                <a:spcPct val="90000"/>
              </a:lnSpc>
              <a:spcBef>
                <a:spcPts val="8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4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183" name="Shape 18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84" name="Shape 18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85" name="Shape 18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06" name="Shape 106"/>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07" name="Shape 10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08" name="Shape 10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09" name="Shape 10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zh-CN"/>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tiff"/><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ctrTitle"/>
          </p:nvPr>
        </p:nvSpPr>
        <p:spPr>
          <a:xfrm>
            <a:off x="289823" y="1265830"/>
            <a:ext cx="8407137" cy="1790700"/>
          </a:xfrm>
          <a:prstGeom prst="rect">
            <a:avLst/>
          </a:prstGeom>
          <a:noFill/>
          <a:ln>
            <a:noFill/>
          </a:ln>
        </p:spPr>
        <p:txBody>
          <a:bodyPr spcFirstLastPara="1" wrap="square" lIns="68575" tIns="34275" rIns="68575" bIns="34275" anchor="b" anchorCtr="0">
            <a:noAutofit/>
          </a:bodyPr>
          <a:lstStyle/>
          <a:p>
            <a:r>
              <a:rPr lang="en-US" altLang="ja-JP" sz="3600" dirty="0"/>
              <a:t>An ICP-Based Navigation System for Human Support Robot</a:t>
            </a:r>
            <a:br>
              <a:rPr lang="ja-JP" altLang="en-US" sz="3600"/>
            </a:br>
            <a:endParaRPr sz="3600" b="0" i="0" u="none" strike="noStrike" cap="none" dirty="0">
              <a:solidFill>
                <a:schemeClr val="dk1"/>
              </a:solidFill>
              <a:latin typeface="Calibri"/>
              <a:ea typeface="Calibri"/>
              <a:cs typeface="Calibri"/>
              <a:sym typeface="Calibri"/>
            </a:endParaRPr>
          </a:p>
        </p:txBody>
      </p:sp>
      <p:sp>
        <p:nvSpPr>
          <p:cNvPr id="203" name="Shape 203"/>
          <p:cNvSpPr txBox="1">
            <a:spLocks noGrp="1"/>
          </p:cNvSpPr>
          <p:nvPr>
            <p:ph type="subTitle" idx="1"/>
          </p:nvPr>
        </p:nvSpPr>
        <p:spPr>
          <a:xfrm>
            <a:off x="1250576" y="3056530"/>
            <a:ext cx="6858000" cy="1241700"/>
          </a:xfrm>
          <a:prstGeom prst="rect">
            <a:avLst/>
          </a:prstGeom>
          <a:noFill/>
          <a:ln>
            <a:noFill/>
          </a:ln>
        </p:spPr>
        <p:txBody>
          <a:bodyPr spcFirstLastPara="1" wrap="square" lIns="68575" tIns="34275" rIns="68575" bIns="34275" anchor="t" anchorCtr="0">
            <a:noAutofit/>
          </a:bodyPr>
          <a:lstStyle/>
          <a:p>
            <a:pPr marL="0" marR="0" lvl="0" indent="0" algn="r" rtl="0">
              <a:lnSpc>
                <a:spcPct val="80000"/>
              </a:lnSpc>
              <a:spcBef>
                <a:spcPts val="0"/>
              </a:spcBef>
              <a:spcAft>
                <a:spcPts val="0"/>
              </a:spcAft>
              <a:buClr>
                <a:schemeClr val="dk1"/>
              </a:buClr>
              <a:buSzPts val="1700"/>
              <a:buFont typeface="Arial"/>
              <a:buNone/>
            </a:pPr>
            <a:r>
              <a:rPr lang="en-US" sz="1700" dirty="0"/>
              <a:t>Zhang </a:t>
            </a:r>
            <a:r>
              <a:rPr lang="en-US" sz="1700" dirty="0" err="1"/>
              <a:t>Haibin</a:t>
            </a:r>
            <a:endParaRPr lang="en-US" sz="1700" dirty="0"/>
          </a:p>
          <a:p>
            <a:pPr marL="0" marR="0" lvl="0" indent="0" algn="r" rtl="0">
              <a:lnSpc>
                <a:spcPct val="80000"/>
              </a:lnSpc>
              <a:spcBef>
                <a:spcPts val="0"/>
              </a:spcBef>
              <a:spcAft>
                <a:spcPts val="0"/>
              </a:spcAft>
              <a:buClr>
                <a:schemeClr val="dk1"/>
              </a:buClr>
              <a:buSzPts val="1700"/>
              <a:buFont typeface="Arial"/>
              <a:buNone/>
            </a:pPr>
            <a:r>
              <a:rPr lang="en-US" sz="1700" dirty="0"/>
              <a:t>Tokyo Metropolitan University</a:t>
            </a:r>
          </a:p>
          <a:p>
            <a:pPr marL="0" marR="0" lvl="0" indent="0" algn="r" rtl="0">
              <a:lnSpc>
                <a:spcPct val="80000"/>
              </a:lnSpc>
              <a:spcBef>
                <a:spcPts val="0"/>
              </a:spcBef>
              <a:spcAft>
                <a:spcPts val="0"/>
              </a:spcAft>
              <a:buClr>
                <a:schemeClr val="dk1"/>
              </a:buClr>
              <a:buSzPts val="1700"/>
              <a:buFont typeface="Arial"/>
              <a:buNone/>
            </a:pPr>
            <a:r>
              <a:rPr lang="en-US" altLang="zh-Hans" sz="1700" dirty="0"/>
              <a:t>Prof.</a:t>
            </a:r>
            <a:r>
              <a:rPr lang="zh-Hans" altLang="en-US" sz="1700" dirty="0"/>
              <a:t> </a:t>
            </a:r>
            <a:r>
              <a:rPr lang="en-US" sz="1700" b="0" i="0" u="none" strike="noStrike" cap="none" dirty="0">
                <a:solidFill>
                  <a:schemeClr val="dk1"/>
                </a:solidFill>
                <a:latin typeface="Calibri"/>
                <a:ea typeface="Calibri"/>
                <a:cs typeface="Calibri"/>
                <a:sym typeface="Calibri"/>
              </a:rPr>
              <a:t>Kubota </a:t>
            </a:r>
            <a:r>
              <a:rPr lang="en-US" sz="1700" dirty="0" err="1"/>
              <a:t>N</a:t>
            </a:r>
            <a:r>
              <a:rPr lang="en-US" sz="1700" b="0" i="0" u="none" strike="noStrike" cap="none" dirty="0" err="1">
                <a:solidFill>
                  <a:schemeClr val="dk1"/>
                </a:solidFill>
                <a:latin typeface="Calibri"/>
                <a:ea typeface="Calibri"/>
                <a:cs typeface="Calibri"/>
                <a:sym typeface="Calibri"/>
              </a:rPr>
              <a:t>aoyuki</a:t>
            </a:r>
            <a:endParaRPr sz="1700" b="0" i="0" u="none" strike="noStrike" cap="none" dirty="0">
              <a:solidFill>
                <a:schemeClr val="dk1"/>
              </a:solidFill>
              <a:latin typeface="Calibri"/>
              <a:ea typeface="Calibri"/>
              <a:cs typeface="Calibri"/>
              <a:sym typeface="Calibri"/>
            </a:endParaRPr>
          </a:p>
        </p:txBody>
      </p:sp>
      <p:sp>
        <p:nvSpPr>
          <p:cNvPr id="4" name="Rectangle 3">
            <a:extLst>
              <a:ext uri="{FF2B5EF4-FFF2-40B4-BE49-F238E27FC236}">
                <a16:creationId xmlns:a16="http://schemas.microsoft.com/office/drawing/2014/main" id="{B04B677A-7B80-594B-A46B-379D61CED84B}"/>
              </a:ext>
            </a:extLst>
          </p:cNvPr>
          <p:cNvSpPr/>
          <p:nvPr/>
        </p:nvSpPr>
        <p:spPr>
          <a:xfrm>
            <a:off x="2686081" y="212602"/>
            <a:ext cx="3986989" cy="369332"/>
          </a:xfrm>
          <a:prstGeom prst="rect">
            <a:avLst/>
          </a:prstGeom>
        </p:spPr>
        <p:txBody>
          <a:bodyPr wrap="none">
            <a:spAutoFit/>
          </a:bodyPr>
          <a:lstStyle/>
          <a:p>
            <a:r>
              <a:rPr lang="ja-JP" altLang="en-US"/>
              <a:t>第</a:t>
            </a:r>
            <a:r>
              <a:rPr lang="en-US" altLang="ja-JP" dirty="0"/>
              <a:t>36</a:t>
            </a:r>
            <a:r>
              <a:rPr lang="ja-JP" altLang="en-US"/>
              <a:t>回 日本ロボット学会 学術講演会</a:t>
            </a:r>
          </a:p>
        </p:txBody>
      </p:sp>
      <p:pic>
        <p:nvPicPr>
          <p:cNvPr id="3" name="Picture 2">
            <a:extLst>
              <a:ext uri="{FF2B5EF4-FFF2-40B4-BE49-F238E27FC236}">
                <a16:creationId xmlns:a16="http://schemas.microsoft.com/office/drawing/2014/main" id="{224410C8-464D-7C40-88FB-4DAFDDEDC470}"/>
              </a:ext>
            </a:extLst>
          </p:cNvPr>
          <p:cNvPicPr>
            <a:picLocks noChangeAspect="1"/>
          </p:cNvPicPr>
          <p:nvPr/>
        </p:nvPicPr>
        <p:blipFill>
          <a:blip r:embed="rId3"/>
          <a:stretch>
            <a:fillRect/>
          </a:stretch>
        </p:blipFill>
        <p:spPr>
          <a:xfrm>
            <a:off x="7424530" y="0"/>
            <a:ext cx="1719470" cy="9027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27C36-97EA-864D-8E5A-1DC671686EDC}"/>
              </a:ext>
            </a:extLst>
          </p:cNvPr>
          <p:cNvSpPr>
            <a:spLocks noGrp="1"/>
          </p:cNvSpPr>
          <p:nvPr>
            <p:ph type="title"/>
          </p:nvPr>
        </p:nvSpPr>
        <p:spPr/>
        <p:txBody>
          <a:bodyPr/>
          <a:lstStyle/>
          <a:p>
            <a:r>
              <a:rPr lang="en-US" dirty="0"/>
              <a:t>Method</a:t>
            </a:r>
          </a:p>
        </p:txBody>
      </p:sp>
      <p:pic>
        <p:nvPicPr>
          <p:cNvPr id="5" name="图片 9">
            <a:extLst>
              <a:ext uri="{FF2B5EF4-FFF2-40B4-BE49-F238E27FC236}">
                <a16:creationId xmlns:a16="http://schemas.microsoft.com/office/drawing/2014/main" id="{A59644EE-2413-D74F-936A-A19C6FDAE733}"/>
              </a:ext>
            </a:extLst>
          </p:cNvPr>
          <p:cNvPicPr/>
          <p:nvPr/>
        </p:nvPicPr>
        <p:blipFill rotWithShape="1">
          <a:blip r:embed="rId3" cstate="print">
            <a:extLst>
              <a:ext uri="{28A0092B-C50C-407E-A947-70E740481C1C}">
                <a14:useLocalDpi xmlns:a14="http://schemas.microsoft.com/office/drawing/2010/main" val="0"/>
              </a:ext>
            </a:extLst>
          </a:blip>
          <a:srcRect r="19369" b="6367"/>
          <a:stretch/>
        </p:blipFill>
        <p:spPr bwMode="auto">
          <a:xfrm>
            <a:off x="4949688" y="1962584"/>
            <a:ext cx="4047802" cy="2513798"/>
          </a:xfrm>
          <a:prstGeom prst="rect">
            <a:avLst/>
          </a:prstGeom>
          <a:noFill/>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DCC64BA4-9AB1-6541-A0EF-99257775D47B}"/>
              </a:ext>
            </a:extLst>
          </p:cNvPr>
          <p:cNvSpPr txBox="1"/>
          <p:nvPr/>
        </p:nvSpPr>
        <p:spPr>
          <a:xfrm>
            <a:off x="4799280" y="1516966"/>
            <a:ext cx="4348619" cy="307777"/>
          </a:xfrm>
          <a:prstGeom prst="rect">
            <a:avLst/>
          </a:prstGeom>
          <a:noFill/>
        </p:spPr>
        <p:txBody>
          <a:bodyPr wrap="square" rtlCol="0">
            <a:spAutoFit/>
          </a:bodyPr>
          <a:lstStyle/>
          <a:p>
            <a:r>
              <a:rPr lang="en-US" dirty="0"/>
              <a:t>T</a:t>
            </a:r>
            <a:r>
              <a:rPr lang="en-US" altLang="zh-Hans" dirty="0"/>
              <a:t>he</a:t>
            </a:r>
            <a:r>
              <a:rPr lang="zh-Hans" altLang="en-US" dirty="0"/>
              <a:t> </a:t>
            </a:r>
            <a:r>
              <a:rPr lang="en-US" altLang="zh-Hans" dirty="0"/>
              <a:t>estimation</a:t>
            </a:r>
            <a:r>
              <a:rPr lang="zh-Hans" altLang="en-US" dirty="0"/>
              <a:t> </a:t>
            </a:r>
            <a:r>
              <a:rPr lang="en-US" altLang="zh-Hans" dirty="0"/>
              <a:t>of</a:t>
            </a:r>
            <a:r>
              <a:rPr lang="zh-Hans" altLang="en-US" dirty="0"/>
              <a:t> </a:t>
            </a:r>
            <a:r>
              <a:rPr lang="en-US" altLang="zh-Hans" dirty="0"/>
              <a:t>position</a:t>
            </a:r>
            <a:r>
              <a:rPr lang="zh-Hans" altLang="en-US" dirty="0"/>
              <a:t> </a:t>
            </a:r>
            <a:r>
              <a:rPr lang="en-US" altLang="zh-Hans" dirty="0"/>
              <a:t>using</a:t>
            </a:r>
            <a:r>
              <a:rPr lang="zh-Hans" altLang="en-US" dirty="0"/>
              <a:t> </a:t>
            </a:r>
            <a:r>
              <a:rPr lang="en-US" altLang="zh-Hans" dirty="0"/>
              <a:t>depth sensors</a:t>
            </a:r>
            <a:endParaRPr lang="en-US" dirty="0"/>
          </a:p>
        </p:txBody>
      </p: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3B882CB0-A4DD-1340-AA9F-F7C267A85B2F}"/>
                  </a:ext>
                </a:extLst>
              </p:cNvPr>
              <p:cNvSpPr/>
              <p:nvPr/>
            </p:nvSpPr>
            <p:spPr>
              <a:xfrm>
                <a:off x="90435" y="1670854"/>
                <a:ext cx="4859253" cy="2628155"/>
              </a:xfrm>
              <a:prstGeom prst="rect">
                <a:avLst/>
              </a:prstGeom>
            </p:spPr>
            <p:txBody>
              <a:bodyPr wrap="square">
                <a:spAutoFit/>
              </a:bodyPr>
              <a:lstStyle/>
              <a:p>
                <a:pPr indent="139700" algn="just"/>
                <a:r>
                  <a:rPr lang="en-US" kern="100" dirty="0">
                    <a:ea typeface="DengXian" panose="02010600030101010101" pitchFamily="2" charset="-122"/>
                    <a:cs typeface="Times New Roman" panose="02020603050405020304" pitchFamily="18" charset="0"/>
                  </a:rPr>
                  <a:t>Matching points, </a:t>
                </a:r>
                <a14:m>
                  <m:oMath xmlns:m="http://schemas.openxmlformats.org/officeDocument/2006/math">
                    <m:r>
                      <m:rPr>
                        <m:sty m:val="p"/>
                      </m:rPr>
                      <a:rPr lang="en-US" kern="100">
                        <a:latin typeface="Cambria Math" panose="02040503050406030204" pitchFamily="18" charset="0"/>
                        <a:ea typeface="DengXian" panose="02010600030101010101" pitchFamily="2" charset="-122"/>
                        <a:cs typeface="Times New Roman" panose="02020603050405020304" pitchFamily="18" charset="0"/>
                      </a:rPr>
                      <m:t>P</m:t>
                    </m:r>
                    <m:r>
                      <a:rPr lang="en-US" kern="100">
                        <a:latin typeface="Cambria Math" panose="02040503050406030204" pitchFamily="18" charset="0"/>
                        <a:ea typeface="DengXian" panose="02010600030101010101" pitchFamily="2" charset="-122"/>
                        <a:cs typeface="Times New Roman" panose="02020603050405020304" pitchFamily="18" charset="0"/>
                      </a:rPr>
                      <m:t>=</m:t>
                    </m:r>
                    <m:d>
                      <m:dPr>
                        <m:begChr m:val="{"/>
                        <m:endChr m:val="}"/>
                        <m:ctrlPr>
                          <a:rPr lang="en-US" i="1" kern="100">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kern="100">
                                <a:latin typeface="Cambria Math" panose="02040503050406030204" pitchFamily="18" charset="0"/>
                                <a:ea typeface="DengXian" panose="02010600030101010101" pitchFamily="2" charset="-122"/>
                                <a:cs typeface="Times New Roman" panose="02020603050405020304" pitchFamily="18" charset="0"/>
                              </a:rPr>
                              <m:t>p</m:t>
                            </m:r>
                          </m:e>
                          <m:sub>
                            <m:r>
                              <a:rPr lang="en-US" kern="100">
                                <a:latin typeface="Cambria Math" panose="02040503050406030204" pitchFamily="18" charset="0"/>
                                <a:ea typeface="DengXian" panose="02010600030101010101" pitchFamily="2" charset="-122"/>
                                <a:cs typeface="Times New Roman" panose="02020603050405020304" pitchFamily="18" charset="0"/>
                              </a:rPr>
                              <m:t>1</m:t>
                            </m:r>
                          </m:sub>
                        </m:sSub>
                        <m:r>
                          <a:rPr lang="en-US" i="1" kern="100">
                            <a:latin typeface="Cambria Math" panose="02040503050406030204" pitchFamily="18" charset="0"/>
                            <a:ea typeface="DengXian" panose="02010600030101010101" pitchFamily="2" charset="-122"/>
                            <a:cs typeface="Times New Roman" panose="02020603050405020304" pitchFamily="18" charset="0"/>
                          </a:rPr>
                          <m:t>,…,</m:t>
                        </m:r>
                        <m:sSub>
                          <m:sSub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latin typeface="Cambria Math" panose="02040503050406030204" pitchFamily="18" charset="0"/>
                                <a:ea typeface="DengXian" panose="02010600030101010101" pitchFamily="2" charset="-122"/>
                                <a:cs typeface="Times New Roman" panose="02020603050405020304" pitchFamily="18" charset="0"/>
                              </a:rPr>
                              <m:t>𝑝</m:t>
                            </m:r>
                          </m:e>
                          <m:sub>
                            <m:r>
                              <a:rPr lang="en-US" i="1" kern="100">
                                <a:latin typeface="Cambria Math" panose="02040503050406030204" pitchFamily="18" charset="0"/>
                                <a:ea typeface="DengXian" panose="02010600030101010101" pitchFamily="2" charset="-122"/>
                                <a:cs typeface="Times New Roman" panose="02020603050405020304" pitchFamily="18" charset="0"/>
                              </a:rPr>
                              <m:t>𝑛</m:t>
                            </m:r>
                          </m:sub>
                        </m:sSub>
                      </m:e>
                    </m:d>
                    <m:r>
                      <a:rPr lang="en-US" i="1" kern="100">
                        <a:latin typeface="Cambria Math" panose="02040503050406030204" pitchFamily="18" charset="0"/>
                        <a:ea typeface="DengXian" panose="02010600030101010101" pitchFamily="2" charset="-122"/>
                        <a:cs typeface="Times New Roman" panose="02020603050405020304" pitchFamily="18" charset="0"/>
                      </a:rPr>
                      <m:t>,  </m:t>
                    </m:r>
                    <m:sSup>
                      <m:sSup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pPr>
                      <m:e>
                        <m:r>
                          <a:rPr lang="en-US" i="1" kern="100">
                            <a:latin typeface="Cambria Math" panose="02040503050406030204" pitchFamily="18" charset="0"/>
                            <a:ea typeface="DengXian" panose="02010600030101010101" pitchFamily="2" charset="-122"/>
                            <a:cs typeface="Times New Roman" panose="02020603050405020304" pitchFamily="18" charset="0"/>
                          </a:rPr>
                          <m:t>𝑃</m:t>
                        </m:r>
                      </m:e>
                      <m:sup>
                        <m:r>
                          <a:rPr lang="en-US" i="1" kern="100">
                            <a:latin typeface="Cambria Math" panose="02040503050406030204" pitchFamily="18" charset="0"/>
                            <a:ea typeface="DengXian" panose="02010600030101010101" pitchFamily="2" charset="-122"/>
                            <a:cs typeface="Times New Roman" panose="02020603050405020304" pitchFamily="18" charset="0"/>
                          </a:rPr>
                          <m:t>′</m:t>
                        </m:r>
                      </m:sup>
                    </m:sSup>
                    <m:r>
                      <a:rPr lang="en-US" i="1" kern="100">
                        <a:latin typeface="Cambria Math" panose="02040503050406030204" pitchFamily="18" charset="0"/>
                        <a:ea typeface="DengXian" panose="02010600030101010101" pitchFamily="2" charset="-122"/>
                        <a:cs typeface="Times New Roman" panose="02020603050405020304" pitchFamily="18" charset="0"/>
                      </a:rPr>
                      <m:t>={</m:t>
                    </m:r>
                    <m:sSubSup>
                      <m:sSubSup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SupPr>
                      <m:e>
                        <m:r>
                          <a:rPr lang="en-US" i="1" kern="100">
                            <a:latin typeface="Cambria Math" panose="02040503050406030204" pitchFamily="18" charset="0"/>
                            <a:ea typeface="DengXian" panose="02010600030101010101" pitchFamily="2" charset="-122"/>
                            <a:cs typeface="Times New Roman" panose="02020603050405020304" pitchFamily="18" charset="0"/>
                          </a:rPr>
                          <m:t>𝑝</m:t>
                        </m:r>
                      </m:e>
                      <m:sub>
                        <m:r>
                          <a:rPr lang="en-US" i="1" kern="100">
                            <a:latin typeface="Cambria Math" panose="02040503050406030204" pitchFamily="18" charset="0"/>
                            <a:ea typeface="DengXian" panose="02010600030101010101" pitchFamily="2" charset="-122"/>
                            <a:cs typeface="Times New Roman" panose="02020603050405020304" pitchFamily="18" charset="0"/>
                          </a:rPr>
                          <m:t>1</m:t>
                        </m:r>
                      </m:sub>
                      <m:sup>
                        <m:r>
                          <a:rPr lang="en-US" i="1" kern="100">
                            <a:latin typeface="Cambria Math" panose="02040503050406030204" pitchFamily="18" charset="0"/>
                            <a:ea typeface="DengXian" panose="02010600030101010101" pitchFamily="2" charset="-122"/>
                            <a:cs typeface="Times New Roman" panose="02020603050405020304" pitchFamily="18" charset="0"/>
                          </a:rPr>
                          <m:t>′</m:t>
                        </m:r>
                      </m:sup>
                    </m:sSubSup>
                    <m:r>
                      <a:rPr lang="en-US" i="1" kern="100">
                        <a:latin typeface="Cambria Math" panose="02040503050406030204" pitchFamily="18" charset="0"/>
                        <a:ea typeface="DengXian" panose="02010600030101010101" pitchFamily="2" charset="-122"/>
                        <a:cs typeface="Times New Roman" panose="02020603050405020304" pitchFamily="18" charset="0"/>
                      </a:rPr>
                      <m:t>,…,</m:t>
                    </m:r>
                    <m:sSubSup>
                      <m:sSubSupPr>
                        <m:ctrlPr>
                          <a:rPr lang="en-US" i="1" kern="100">
                            <a:latin typeface="Cambria Math" panose="02040503050406030204" pitchFamily="18" charset="0"/>
                            <a:ea typeface="DengXian" panose="02010600030101010101" pitchFamily="2" charset="-122"/>
                            <a:cs typeface="Times New Roman" panose="02020603050405020304" pitchFamily="18" charset="0"/>
                          </a:rPr>
                        </m:ctrlPr>
                      </m:sSubSupPr>
                      <m:e>
                        <m:r>
                          <a:rPr lang="en-US" i="1" kern="100">
                            <a:latin typeface="Cambria Math" panose="02040503050406030204" pitchFamily="18" charset="0"/>
                            <a:ea typeface="DengXian" panose="02010600030101010101" pitchFamily="2" charset="-122"/>
                            <a:cs typeface="Times New Roman" panose="02020603050405020304" pitchFamily="18" charset="0"/>
                          </a:rPr>
                          <m:t>𝑝</m:t>
                        </m:r>
                      </m:e>
                      <m:sub>
                        <m:r>
                          <a:rPr lang="en-US" i="1" kern="100">
                            <a:latin typeface="Cambria Math" panose="02040503050406030204" pitchFamily="18" charset="0"/>
                            <a:ea typeface="DengXian" panose="02010600030101010101" pitchFamily="2" charset="-122"/>
                            <a:cs typeface="Times New Roman" panose="02020603050405020304" pitchFamily="18" charset="0"/>
                          </a:rPr>
                          <m:t>𝑛</m:t>
                        </m:r>
                      </m:sub>
                      <m:sup>
                        <m:r>
                          <a:rPr lang="en-US" i="1" kern="100">
                            <a:latin typeface="Cambria Math" panose="02040503050406030204" pitchFamily="18" charset="0"/>
                            <a:ea typeface="DengXian" panose="02010600030101010101" pitchFamily="2" charset="-122"/>
                            <a:cs typeface="Times New Roman" panose="02020603050405020304" pitchFamily="18" charset="0"/>
                          </a:rPr>
                          <m:t>′</m:t>
                        </m:r>
                      </m:sup>
                    </m:sSubSup>
                    <m:r>
                      <a:rPr lang="en-US" i="1" kern="100">
                        <a:latin typeface="Cambria Math" panose="02040503050406030204" pitchFamily="18" charset="0"/>
                        <a:ea typeface="DengXian" panose="02010600030101010101" pitchFamily="2" charset="-122"/>
                        <a:cs typeface="Times New Roman" panose="02020603050405020304" pitchFamily="18" charset="0"/>
                      </a:rPr>
                      <m:t>}</m:t>
                    </m:r>
                  </m:oMath>
                </a14:m>
                <a:endParaRPr lang="en-US" sz="1200" kern="100" dirty="0">
                  <a:effectLst/>
                  <a:latin typeface="DengXian" panose="02010600030101010101" pitchFamily="2" charset="-122"/>
                  <a:ea typeface="DengXian" panose="02010600030101010101" pitchFamily="2" charset="-122"/>
                  <a:cs typeface="Times New Roman" panose="02020603050405020304" pitchFamily="18" charset="0"/>
                </a:endParaRPr>
              </a:p>
              <a:p>
                <a:r>
                  <a:rPr lang="en-US" sz="1600" dirty="0">
                    <a:effectLst/>
                    <a:latin typeface="Times New Roman" panose="02020603050405020304" pitchFamily="18" charset="0"/>
                    <a:ea typeface="DengXian" panose="02010600030101010101" pitchFamily="2" charset="-122"/>
                  </a:rPr>
                  <a:t>   For matching points, </a:t>
                </a:r>
                <a14:m>
                  <m:oMath xmlns:m="http://schemas.openxmlformats.org/officeDocument/2006/math">
                    <m:sSub>
                      <m:sSubPr>
                        <m:ctrlPr>
                          <a:rPr lang="en-US" sz="1600" i="1">
                            <a:effectLst/>
                            <a:latin typeface="Cambria Math" panose="02040503050406030204" pitchFamily="18" charset="0"/>
                            <a:cs typeface="Times New Roman" panose="02020603050405020304" pitchFamily="18" charset="0"/>
                          </a:rPr>
                        </m:ctrlPr>
                      </m:sSubPr>
                      <m:e>
                        <m:r>
                          <m:rPr>
                            <m:sty m:val="p"/>
                          </m:rPr>
                          <a:rPr lang="en-US" sz="1600">
                            <a:effectLst/>
                            <a:latin typeface="Cambria Math" panose="02040503050406030204" pitchFamily="18" charset="0"/>
                            <a:ea typeface="DengXian" panose="02010600030101010101" pitchFamily="2" charset="-122"/>
                            <a:cs typeface="Times New Roman" panose="02020603050405020304" pitchFamily="18" charset="0"/>
                          </a:rPr>
                          <m:t>p</m:t>
                        </m:r>
                      </m:e>
                      <m:sub>
                        <m:r>
                          <m:rPr>
                            <m:sty m:val="p"/>
                          </m:rPr>
                          <a:rPr lang="en-US" sz="1600">
                            <a:effectLst/>
                            <a:latin typeface="Cambria Math" panose="02040503050406030204" pitchFamily="18" charset="0"/>
                            <a:ea typeface="DengXian" panose="02010600030101010101" pitchFamily="2" charset="-122"/>
                            <a:cs typeface="Times New Roman" panose="02020603050405020304" pitchFamily="18" charset="0"/>
                          </a:rPr>
                          <m:t>i</m:t>
                        </m:r>
                      </m:sub>
                    </m:sSub>
                    <m:r>
                      <a:rPr lang="en-US" sz="1600">
                        <a:effectLst/>
                        <a:latin typeface="Cambria Math" panose="02040503050406030204" pitchFamily="18" charset="0"/>
                        <a:ea typeface="DengXian" panose="02010600030101010101" pitchFamily="2" charset="-122"/>
                        <a:cs typeface="Times New Roman" panose="02020603050405020304" pitchFamily="18" charset="0"/>
                      </a:rPr>
                      <m:t>=</m:t>
                    </m:r>
                    <m:sSubSup>
                      <m:sSubSupPr>
                        <m:ctrlPr>
                          <a:rPr lang="en-US" sz="1600" i="1">
                            <a:effectLst/>
                            <a:latin typeface="Cambria Math" panose="02040503050406030204" pitchFamily="18" charset="0"/>
                            <a:cs typeface="Times New Roman" panose="02020603050405020304" pitchFamily="18" charset="0"/>
                          </a:rPr>
                        </m:ctrlPr>
                      </m:sSubSupPr>
                      <m:e>
                        <m:r>
                          <m:rPr>
                            <m:sty m:val="p"/>
                          </m:rPr>
                          <a:rPr lang="en-US" sz="1600">
                            <a:effectLst/>
                            <a:latin typeface="Cambria Math" panose="02040503050406030204" pitchFamily="18" charset="0"/>
                            <a:ea typeface="DengXian" panose="02010600030101010101" pitchFamily="2" charset="-122"/>
                            <a:cs typeface="Times New Roman" panose="02020603050405020304" pitchFamily="18" charset="0"/>
                          </a:rPr>
                          <m:t>Rp</m:t>
                        </m:r>
                      </m:e>
                      <m:sub>
                        <m:r>
                          <m:rPr>
                            <m:sty m:val="p"/>
                          </m:rPr>
                          <a:rPr lang="en-US" sz="1600">
                            <a:effectLst/>
                            <a:latin typeface="Cambria Math" panose="02040503050406030204" pitchFamily="18" charset="0"/>
                            <a:ea typeface="DengXian" panose="02010600030101010101" pitchFamily="2" charset="-122"/>
                            <a:cs typeface="Times New Roman" panose="02020603050405020304" pitchFamily="18" charset="0"/>
                          </a:rPr>
                          <m:t>i</m:t>
                        </m:r>
                      </m:sub>
                      <m:sup>
                        <m:r>
                          <a:rPr lang="en-US" sz="1600" i="1">
                            <a:effectLst/>
                            <a:latin typeface="Cambria Math" panose="02040503050406030204" pitchFamily="18" charset="0"/>
                            <a:ea typeface="DengXian" panose="02010600030101010101" pitchFamily="2" charset="-122"/>
                            <a:cs typeface="Times New Roman" panose="02020603050405020304" pitchFamily="18" charset="0"/>
                          </a:rPr>
                          <m:t>′</m:t>
                        </m:r>
                      </m:sup>
                    </m:sSubSup>
                    <m:r>
                      <a:rPr lang="en-US" sz="1600">
                        <a:effectLst/>
                        <a:latin typeface="Cambria Math" panose="02040503050406030204" pitchFamily="18" charset="0"/>
                        <a:ea typeface="DengXian" panose="02010600030101010101" pitchFamily="2" charset="-122"/>
                        <a:cs typeface="Times New Roman" panose="02020603050405020304" pitchFamily="18" charset="0"/>
                      </a:rPr>
                      <m:t>+</m:t>
                    </m:r>
                    <m:r>
                      <m:rPr>
                        <m:sty m:val="p"/>
                      </m:rPr>
                      <a:rPr lang="en-US" sz="1600">
                        <a:effectLst/>
                        <a:latin typeface="Cambria Math" panose="02040503050406030204" pitchFamily="18" charset="0"/>
                        <a:ea typeface="DengXian" panose="02010600030101010101" pitchFamily="2" charset="-122"/>
                        <a:cs typeface="Times New Roman" panose="02020603050405020304" pitchFamily="18" charset="0"/>
                      </a:rPr>
                      <m:t>t</m:t>
                    </m:r>
                  </m:oMath>
                </a14:m>
                <a:r>
                  <a:rPr lang="en-US" sz="1600" dirty="0">
                    <a:effectLst/>
                    <a:latin typeface="Times New Roman" panose="02020603050405020304" pitchFamily="18" charset="0"/>
                    <a:ea typeface="DengXian" panose="02010600030101010101" pitchFamily="2" charset="-122"/>
                  </a:rPr>
                  <a:t>.</a:t>
                </a:r>
                <a:r>
                  <a:rPr lang="en-US" dirty="0">
                    <a:effectLst/>
                  </a:rPr>
                  <a:t> </a:t>
                </a:r>
                <a:endParaRPr lang="en-US" dirty="0"/>
              </a:p>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𝑅</m:t>
                              </m:r>
                              <m:r>
                                <a:rPr lang="en-US">
                                  <a:latin typeface="Cambria Math" panose="02040503050406030204" pitchFamily="18" charset="0"/>
                                </a:rPr>
                                <m:t>,</m:t>
                              </m:r>
                              <m:r>
                                <a:rPr lang="en-US" i="1">
                                  <a:latin typeface="Cambria Math" panose="02040503050406030204" pitchFamily="18" charset="0"/>
                                </a:rPr>
                                <m:t>𝑡</m:t>
                              </m:r>
                            </m:lim>
                          </m:limLow>
                        </m:fName>
                        <m:e>
                          <m:r>
                            <a:rPr lang="en-US" i="1">
                              <a:latin typeface="Cambria Math" panose="02040503050406030204" pitchFamily="18" charset="0"/>
                            </a:rPr>
                            <m:t>𝐽</m:t>
                          </m:r>
                        </m:e>
                      </m:func>
                      <m:r>
                        <a:rPr lang="en-US">
                          <a:latin typeface="Cambria Math" panose="02040503050406030204" pitchFamily="18" charset="0"/>
                        </a:rPr>
                        <m:t>= </m:t>
                      </m:r>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2</m:t>
                          </m:r>
                        </m:den>
                      </m:f>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a:latin typeface="Cambria Math" panose="02040503050406030204" pitchFamily="18" charset="0"/>
                            </a:rPr>
                            <m:t>=1</m:t>
                          </m:r>
                        </m:sub>
                        <m:sup>
                          <m:r>
                            <a:rPr lang="en-US" i="1">
                              <a:latin typeface="Cambria Math" panose="02040503050406030204" pitchFamily="18" charset="0"/>
                            </a:rPr>
                            <m:t>𝑛</m:t>
                          </m:r>
                        </m:sup>
                        <m:e>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𝑅</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e>
                                <m:sup>
                                  <m:r>
                                    <a:rPr lang="en-US" i="1">
                                      <a:latin typeface="Cambria Math" panose="02040503050406030204" pitchFamily="18" charset="0"/>
                                    </a:rPr>
                                    <m:t>′</m:t>
                                  </m:r>
                                </m:sup>
                              </m:sSup>
                              <m:r>
                                <a:rPr lang="en-US">
                                  <a:latin typeface="Cambria Math" panose="02040503050406030204" pitchFamily="18" charset="0"/>
                                </a:rPr>
                                <m:t>+</m:t>
                              </m:r>
                              <m:r>
                                <a:rPr lang="en-US" i="1">
                                  <a:latin typeface="Cambria Math" panose="02040503050406030204" pitchFamily="18" charset="0"/>
                                </a:rPr>
                                <m:t>𝑡</m:t>
                              </m:r>
                            </m:e>
                          </m:d>
                          <m:r>
                            <a:rPr lang="en-US">
                              <a:latin typeface="Cambria Math" panose="02040503050406030204" pitchFamily="18" charset="0"/>
                            </a:rPr>
                            <m:t>)</m:t>
                          </m:r>
                        </m:e>
                      </m:nary>
                      <m:sSup>
                        <m:sSupPr>
                          <m:ctrlPr>
                            <a:rPr lang="en-US" i="1">
                              <a:latin typeface="Cambria Math" panose="02040503050406030204" pitchFamily="18" charset="0"/>
                            </a:rPr>
                          </m:ctrlPr>
                        </m:sSupPr>
                        <m:e>
                          <m:r>
                            <a:rPr lang="en-US">
                              <a:latin typeface="Cambria Math" panose="02040503050406030204" pitchFamily="18" charset="0"/>
                            </a:rPr>
                            <m:t>‖</m:t>
                          </m:r>
                        </m:e>
                        <m:sup>
                          <m:r>
                            <a:rPr lang="en-US">
                              <a:latin typeface="Cambria Math" panose="02040503050406030204" pitchFamily="18" charset="0"/>
                            </a:rPr>
                            <m:t>2</m:t>
                          </m:r>
                        </m:sup>
                      </m:sSup>
                    </m:oMath>
                  </m:oMathPara>
                </a14:m>
                <a:endParaRPr lang="en-US" dirty="0"/>
              </a:p>
              <a:p>
                <a:pPr lvl="0"/>
                <a:r>
                  <a:rPr lang="en-US" dirty="0"/>
                  <a:t>Calculate two group points’ centroid </a:t>
                </a:r>
                <a14:m>
                  <m:oMath xmlns:m="http://schemas.openxmlformats.org/officeDocument/2006/math">
                    <m:r>
                      <m:rPr>
                        <m:sty m:val="p"/>
                      </m:rPr>
                      <a:rPr lang="en-US">
                        <a:latin typeface="Cambria Math" panose="02040503050406030204" pitchFamily="18" charset="0"/>
                      </a:rPr>
                      <m:t>p</m:t>
                    </m:r>
                    <m:r>
                      <a:rPr lang="en-US">
                        <a:latin typeface="Cambria Math" panose="02040503050406030204" pitchFamily="18" charset="0"/>
                      </a:rPr>
                      <m:t>, </m:t>
                    </m:r>
                    <m:sSup>
                      <m:sSupPr>
                        <m:ctrlPr>
                          <a:rPr lang="en-US" i="1">
                            <a:latin typeface="Cambria Math" panose="02040503050406030204" pitchFamily="18" charset="0"/>
                          </a:rPr>
                        </m:ctrlPr>
                      </m:sSupPr>
                      <m:e>
                        <m:r>
                          <m:rPr>
                            <m:sty m:val="p"/>
                          </m:rPr>
                          <a:rPr lang="en-US">
                            <a:latin typeface="Cambria Math" panose="02040503050406030204" pitchFamily="18" charset="0"/>
                          </a:rPr>
                          <m:t>p</m:t>
                        </m:r>
                      </m:e>
                      <m:sup>
                        <m:r>
                          <a:rPr lang="en-US" i="1">
                            <a:latin typeface="Cambria Math" panose="02040503050406030204" pitchFamily="18" charset="0"/>
                          </a:rPr>
                          <m:t>′</m:t>
                        </m:r>
                      </m:sup>
                    </m:sSup>
                  </m:oMath>
                </a14:m>
                <a:r>
                  <a:rPr lang="en-US" dirty="0"/>
                  <a:t>, and then for every point compute the centroid,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q</m:t>
                        </m:r>
                      </m:e>
                      <m:sub>
                        <m:r>
                          <m:rPr>
                            <m:sty m:val="p"/>
                          </m:rPr>
                          <a:rPr lang="en-US">
                            <a:latin typeface="Cambria Math" panose="02040503050406030204" pitchFamily="18" charset="0"/>
                          </a:rPr>
                          <m:t>i</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p</m:t>
                        </m:r>
                      </m:e>
                      <m:sub>
                        <m:r>
                          <m:rPr>
                            <m:sty m:val="p"/>
                          </m:rPr>
                          <a:rPr lang="en-US">
                            <a:latin typeface="Cambria Math" panose="02040503050406030204" pitchFamily="18" charset="0"/>
                          </a:rPr>
                          <m:t>i</m:t>
                        </m:r>
                      </m:sub>
                    </m:sSub>
                    <m:r>
                      <a:rPr lang="en-US" i="1">
                        <a:latin typeface="Cambria Math" panose="02040503050406030204" pitchFamily="18" charset="0"/>
                      </a:rPr>
                      <m:t>−</m:t>
                    </m:r>
                    <m:r>
                      <m:rPr>
                        <m:sty m:val="p"/>
                      </m:rPr>
                      <a:rPr lang="en-US">
                        <a:latin typeface="Cambria Math" panose="02040503050406030204" pitchFamily="18" charset="0"/>
                      </a:rPr>
                      <m:t>p</m:t>
                    </m:r>
                    <m:r>
                      <a:rPr lang="en-US">
                        <a:latin typeface="Cambria Math" panose="02040503050406030204" pitchFamily="18" charset="0"/>
                      </a:rPr>
                      <m:t>, </m:t>
                    </m:r>
                    <m:sSubSup>
                      <m:sSubSupPr>
                        <m:ctrlPr>
                          <a:rPr lang="en-US" i="1">
                            <a:latin typeface="Cambria Math" panose="02040503050406030204" pitchFamily="18" charset="0"/>
                          </a:rPr>
                        </m:ctrlPr>
                      </m:sSubSupPr>
                      <m:e>
                        <m:r>
                          <a:rPr lang="en-US">
                            <a:latin typeface="Cambria Math" panose="02040503050406030204" pitchFamily="18" charset="0"/>
                          </a:rPr>
                          <m:t>     </m:t>
                        </m:r>
                        <m:r>
                          <m:rPr>
                            <m:sty m:val="p"/>
                          </m:rPr>
                          <a:rPr lang="en-US">
                            <a:latin typeface="Cambria Math" panose="02040503050406030204" pitchFamily="18" charset="0"/>
                          </a:rPr>
                          <m:t>q</m:t>
                        </m:r>
                      </m:e>
                      <m:sub>
                        <m:r>
                          <m:rPr>
                            <m:sty m:val="p"/>
                          </m:rPr>
                          <a:rPr lang="en-US">
                            <a:latin typeface="Cambria Math" panose="02040503050406030204" pitchFamily="18" charset="0"/>
                          </a:rPr>
                          <m:t>i</m:t>
                        </m:r>
                      </m:sub>
                      <m:sup>
                        <m:r>
                          <a:rPr lang="en-US" i="1">
                            <a:latin typeface="Cambria Math" panose="02040503050406030204" pitchFamily="18" charset="0"/>
                          </a:rPr>
                          <m:t>′</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𝑖</m:t>
                        </m:r>
                      </m:sub>
                      <m:sup>
                        <m:r>
                          <a:rPr lang="en-US" i="1">
                            <a:latin typeface="Cambria Math" panose="02040503050406030204" pitchFamily="18" charset="0"/>
                          </a:rPr>
                          <m:t>′</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𝑝</m:t>
                        </m:r>
                      </m:e>
                      <m:sup>
                        <m:r>
                          <a:rPr lang="en-US" i="1">
                            <a:latin typeface="Cambria Math" panose="02040503050406030204" pitchFamily="18" charset="0"/>
                          </a:rPr>
                          <m:t>′</m:t>
                        </m:r>
                      </m:sup>
                    </m:sSup>
                  </m:oMath>
                </a14:m>
                <a:endParaRPr lang="en-US" dirty="0"/>
              </a:p>
              <a:p>
                <a:pPr lvl="0"/>
                <a:r>
                  <a:rPr lang="en-US" dirty="0"/>
                  <a:t>Solve the optimization problem,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𝑎𝑟𝑔</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𝑅</m:t>
                              </m:r>
                            </m:lim>
                          </m:limLow>
                        </m:fName>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𝑅</m:t>
                              </m:r>
                              <m:sSubSup>
                                <m:sSubSupPr>
                                  <m:ctrlPr>
                                    <a:rPr lang="en-US" i="1">
                                      <a:latin typeface="Cambria Math" panose="02040503050406030204" pitchFamily="18" charset="0"/>
                                    </a:rPr>
                                  </m:ctrlPr>
                                </m:sSubSupPr>
                                <m:e>
                                  <m:r>
                                    <a:rPr lang="en-US" i="1">
                                      <a:latin typeface="Cambria Math" panose="02040503050406030204" pitchFamily="18" charset="0"/>
                                    </a:rPr>
                                    <m:t>𝑞</m:t>
                                  </m:r>
                                </m:e>
                                <m:sub>
                                  <m:r>
                                    <a:rPr lang="en-US" i="1">
                                      <a:latin typeface="Cambria Math" panose="02040503050406030204" pitchFamily="18" charset="0"/>
                                    </a:rPr>
                                    <m:t>𝑖</m:t>
                                  </m:r>
                                </m:sub>
                                <m:sup>
                                  <m:r>
                                    <a:rPr lang="en-US" i="1">
                                      <a:latin typeface="Cambria Math" panose="02040503050406030204" pitchFamily="18" charset="0"/>
                                    </a:rPr>
                                    <m:t>′</m:t>
                                  </m:r>
                                </m:sup>
                              </m:sSubSup>
                              <m:sSup>
                                <m:sSupPr>
                                  <m:ctrlPr>
                                    <a:rPr lang="en-US"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2</m:t>
                                  </m:r>
                                </m:sup>
                              </m:sSup>
                            </m:e>
                          </m:nary>
                        </m:e>
                      </m:func>
                      <m:r>
                        <a:rPr lang="en-US" i="1">
                          <a:latin typeface="Cambria Math" panose="02040503050406030204" pitchFamily="18" charset="0"/>
                        </a:rPr>
                        <m:t>,</m:t>
                      </m:r>
                    </m:oMath>
                  </m:oMathPara>
                </a14:m>
                <a:endParaRPr lang="en-US" dirty="0"/>
              </a:p>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𝑅</m:t>
                      </m:r>
                      <m:sSup>
                        <m:sSupPr>
                          <m:ctrlPr>
                            <a:rPr lang="en-US" i="1">
                              <a:latin typeface="Cambria Math" panose="02040503050406030204" pitchFamily="18" charset="0"/>
                            </a:rPr>
                          </m:ctrlPr>
                        </m:sSupPr>
                        <m:e>
                          <m:r>
                            <a:rPr lang="en-US" i="1">
                              <a:latin typeface="Cambria Math" panose="02040503050406030204" pitchFamily="18" charset="0"/>
                            </a:rPr>
                            <m:t>𝑝</m:t>
                          </m:r>
                        </m:e>
                        <m:sup>
                          <m:r>
                            <a:rPr lang="en-US" i="1">
                              <a:latin typeface="Cambria Math" panose="02040503050406030204" pitchFamily="18" charset="0"/>
                            </a:rPr>
                            <m:t>′</m:t>
                          </m:r>
                        </m:sup>
                      </m:sSup>
                    </m:oMath>
                  </m:oMathPara>
                </a14:m>
                <a:endParaRPr lang="en-US" dirty="0"/>
              </a:p>
            </p:txBody>
          </p:sp>
        </mc:Choice>
        <mc:Fallback>
          <p:sp>
            <p:nvSpPr>
              <p:cNvPr id="3" name="Rectangle 2">
                <a:extLst>
                  <a:ext uri="{FF2B5EF4-FFF2-40B4-BE49-F238E27FC236}">
                    <a16:creationId xmlns:a16="http://schemas.microsoft.com/office/drawing/2014/main" id="{3B882CB0-A4DD-1340-AA9F-F7C267A85B2F}"/>
                  </a:ext>
                </a:extLst>
              </p:cNvPr>
              <p:cNvSpPr>
                <a:spLocks noRot="1" noChangeAspect="1" noMove="1" noResize="1" noEditPoints="1" noAdjustHandles="1" noChangeArrowheads="1" noChangeShapeType="1" noTextEdit="1"/>
              </p:cNvSpPr>
              <p:nvPr/>
            </p:nvSpPr>
            <p:spPr>
              <a:xfrm>
                <a:off x="90435" y="1670854"/>
                <a:ext cx="4859253" cy="2628155"/>
              </a:xfrm>
              <a:prstGeom prst="rect">
                <a:avLst/>
              </a:prstGeom>
              <a:blipFill>
                <a:blip r:embed="rId4"/>
                <a:stretch>
                  <a:fillRect l="-260" t="-8696" b="-29469"/>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8AD8A58D-E5AC-D44D-B9D0-AA16B23AEFB2}"/>
              </a:ext>
            </a:extLst>
          </p:cNvPr>
          <p:cNvSpPr txBox="1"/>
          <p:nvPr/>
        </p:nvSpPr>
        <p:spPr>
          <a:xfrm>
            <a:off x="341399" y="839858"/>
            <a:ext cx="6297939" cy="523220"/>
          </a:xfrm>
          <a:prstGeom prst="rect">
            <a:avLst/>
          </a:prstGeom>
          <a:noFill/>
        </p:spPr>
        <p:txBody>
          <a:bodyPr wrap="square" rtlCol="0">
            <a:spAutoFit/>
          </a:bodyPr>
          <a:lstStyle/>
          <a:p>
            <a:r>
              <a:rPr lang="en-US" b="1" dirty="0"/>
              <a:t>Using iterative Closest Point (ICP) to compute R, t</a:t>
            </a:r>
          </a:p>
          <a:p>
            <a:r>
              <a:rPr lang="en-US" dirty="0"/>
              <a:t> transformation matrix 𝑇 </a:t>
            </a:r>
            <a:r>
              <a:rPr lang="en-US" b="1" dirty="0"/>
              <a:t>( </a:t>
            </a:r>
            <a:r>
              <a:rPr lang="en-US" dirty="0"/>
              <a:t>rotation matrices </a:t>
            </a:r>
            <a:r>
              <a:rPr lang="en-US" b="1" dirty="0"/>
              <a:t>R + </a:t>
            </a:r>
            <a:r>
              <a:rPr lang="en-US" dirty="0"/>
              <a:t>translation matrices </a:t>
            </a:r>
            <a:r>
              <a:rPr lang="en-US" b="1" dirty="0"/>
              <a:t>t)</a:t>
            </a:r>
          </a:p>
        </p:txBody>
      </p:sp>
    </p:spTree>
    <p:extLst>
      <p:ext uri="{BB962C8B-B14F-4D97-AF65-F5344CB8AC3E}">
        <p14:creationId xmlns:p14="http://schemas.microsoft.com/office/powerpoint/2010/main" val="4250282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54AF1-A976-4642-8453-138C3721A9D5}"/>
              </a:ext>
            </a:extLst>
          </p:cNvPr>
          <p:cNvSpPr>
            <a:spLocks noGrp="1"/>
          </p:cNvSpPr>
          <p:nvPr>
            <p:ph type="title"/>
          </p:nvPr>
        </p:nvSpPr>
        <p:spPr/>
        <p:txBody>
          <a:bodyPr/>
          <a:lstStyle/>
          <a:p>
            <a:r>
              <a:rPr lang="en-US" dirty="0"/>
              <a:t>Experiments</a:t>
            </a:r>
          </a:p>
        </p:txBody>
      </p:sp>
      <p:graphicFrame>
        <p:nvGraphicFramePr>
          <p:cNvPr id="5" name="Table 4">
            <a:extLst>
              <a:ext uri="{FF2B5EF4-FFF2-40B4-BE49-F238E27FC236}">
                <a16:creationId xmlns:a16="http://schemas.microsoft.com/office/drawing/2014/main" id="{73E7BFD9-58D5-C948-B36A-0398E27C0A89}"/>
              </a:ext>
            </a:extLst>
          </p:cNvPr>
          <p:cNvGraphicFramePr>
            <a:graphicFrameLocks noGrp="1"/>
          </p:cNvGraphicFramePr>
          <p:nvPr>
            <p:extLst>
              <p:ext uri="{D42A27DB-BD31-4B8C-83A1-F6EECF244321}">
                <p14:modId xmlns:p14="http://schemas.microsoft.com/office/powerpoint/2010/main" val="1946430469"/>
              </p:ext>
            </p:extLst>
          </p:nvPr>
        </p:nvGraphicFramePr>
        <p:xfrm>
          <a:off x="19445" y="3263166"/>
          <a:ext cx="3512953" cy="1590695"/>
        </p:xfrm>
        <a:graphic>
          <a:graphicData uri="http://schemas.openxmlformats.org/drawingml/2006/table">
            <a:tbl>
              <a:tblPr firstRow="1" firstCol="1" bandRow="1">
                <a:tableStyleId>{C083E6E3-FA7D-4D7B-A595-EF9225AFEA82}</a:tableStyleId>
              </a:tblPr>
              <a:tblGrid>
                <a:gridCol w="1955009">
                  <a:extLst>
                    <a:ext uri="{9D8B030D-6E8A-4147-A177-3AD203B41FA5}">
                      <a16:colId xmlns:a16="http://schemas.microsoft.com/office/drawing/2014/main" val="4080898322"/>
                    </a:ext>
                  </a:extLst>
                </a:gridCol>
                <a:gridCol w="1557944">
                  <a:extLst>
                    <a:ext uri="{9D8B030D-6E8A-4147-A177-3AD203B41FA5}">
                      <a16:colId xmlns:a16="http://schemas.microsoft.com/office/drawing/2014/main" val="3967544459"/>
                    </a:ext>
                  </a:extLst>
                </a:gridCol>
              </a:tblGrid>
              <a:tr h="209236">
                <a:tc>
                  <a:txBody>
                    <a:bodyPr/>
                    <a:lstStyle/>
                    <a:p>
                      <a:pPr marL="0" marR="0" algn="l">
                        <a:spcBef>
                          <a:spcPts val="0"/>
                        </a:spcBef>
                        <a:spcAft>
                          <a:spcPts val="0"/>
                        </a:spcAft>
                      </a:pPr>
                      <a:r>
                        <a:rPr lang="en-US" sz="1100" kern="100">
                          <a:effectLst/>
                        </a:rPr>
                        <a:t>Duration</a:t>
                      </a:r>
                      <a:endParaRPr lang="en-US" sz="1100" b="1"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100" kern="100" dirty="0">
                          <a:effectLst/>
                        </a:rPr>
                        <a:t>23.40s</a:t>
                      </a:r>
                      <a:endParaRPr lang="en-US" sz="110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7268558"/>
                  </a:ext>
                </a:extLst>
              </a:tr>
              <a:tr h="209236">
                <a:tc>
                  <a:txBody>
                    <a:bodyPr/>
                    <a:lstStyle/>
                    <a:p>
                      <a:pPr marL="0" marR="0" algn="l">
                        <a:spcBef>
                          <a:spcPts val="0"/>
                        </a:spcBef>
                        <a:spcAft>
                          <a:spcPts val="0"/>
                        </a:spcAft>
                      </a:pPr>
                      <a:r>
                        <a:rPr lang="en-US" sz="1100" kern="100">
                          <a:effectLst/>
                        </a:rPr>
                        <a:t>Duration with ground-truth</a:t>
                      </a:r>
                      <a:endParaRPr lang="en-US" sz="1100" b="1"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100" kern="100">
                          <a:effectLst/>
                        </a:rPr>
                        <a:t>23.35s</a:t>
                      </a:r>
                      <a:endParaRPr lang="en-US" sz="11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46811044"/>
                  </a:ext>
                </a:extLst>
              </a:tr>
              <a:tr h="209236">
                <a:tc>
                  <a:txBody>
                    <a:bodyPr/>
                    <a:lstStyle/>
                    <a:p>
                      <a:pPr marL="0" marR="0" algn="l">
                        <a:spcBef>
                          <a:spcPts val="0"/>
                        </a:spcBef>
                        <a:spcAft>
                          <a:spcPts val="0"/>
                        </a:spcAft>
                      </a:pPr>
                      <a:r>
                        <a:rPr lang="en-US" sz="1100" kern="100" dirty="0">
                          <a:effectLst/>
                        </a:rPr>
                        <a:t>Ground-truth trajectory length</a:t>
                      </a:r>
                      <a:endParaRPr lang="en-US" sz="1100" b="1"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100" kern="100" dirty="0">
                          <a:effectLst/>
                        </a:rPr>
                        <a:t>9.263m</a:t>
                      </a:r>
                      <a:endParaRPr lang="en-US" sz="110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10199132"/>
                  </a:ext>
                </a:extLst>
              </a:tr>
              <a:tr h="209236">
                <a:tc>
                  <a:txBody>
                    <a:bodyPr/>
                    <a:lstStyle/>
                    <a:p>
                      <a:pPr marL="0" marR="0" algn="l">
                        <a:spcBef>
                          <a:spcPts val="0"/>
                        </a:spcBef>
                        <a:spcAft>
                          <a:spcPts val="0"/>
                        </a:spcAft>
                      </a:pPr>
                      <a:r>
                        <a:rPr lang="en-US" sz="1100" kern="100">
                          <a:effectLst/>
                        </a:rPr>
                        <a:t>Avg. translational velocity</a:t>
                      </a:r>
                      <a:endParaRPr lang="en-US" sz="1100" b="1"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100" kern="100">
                          <a:effectLst/>
                        </a:rPr>
                        <a:t>0.413m/s</a:t>
                      </a:r>
                      <a:endParaRPr lang="en-US" sz="11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6938615"/>
                  </a:ext>
                </a:extLst>
              </a:tr>
              <a:tr h="209236">
                <a:tc>
                  <a:txBody>
                    <a:bodyPr/>
                    <a:lstStyle/>
                    <a:p>
                      <a:pPr marL="0" marR="0" algn="l">
                        <a:spcBef>
                          <a:spcPts val="0"/>
                        </a:spcBef>
                        <a:spcAft>
                          <a:spcPts val="0"/>
                        </a:spcAft>
                      </a:pPr>
                      <a:r>
                        <a:rPr lang="en-US" sz="1100" kern="100">
                          <a:effectLst/>
                        </a:rPr>
                        <a:t>Avg. angular velocity</a:t>
                      </a:r>
                      <a:endParaRPr lang="en-US" sz="1100" b="1"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100" kern="100">
                          <a:effectLst/>
                        </a:rPr>
                        <a:t>23.327deg/s</a:t>
                      </a:r>
                      <a:endParaRPr lang="en-US" sz="11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42476984"/>
                  </a:ext>
                </a:extLst>
              </a:tr>
              <a:tr h="418471">
                <a:tc>
                  <a:txBody>
                    <a:bodyPr/>
                    <a:lstStyle/>
                    <a:p>
                      <a:pPr marL="0" marR="0" algn="l">
                        <a:spcBef>
                          <a:spcPts val="0"/>
                        </a:spcBef>
                        <a:spcAft>
                          <a:spcPts val="0"/>
                        </a:spcAft>
                      </a:pPr>
                      <a:r>
                        <a:rPr lang="en-US" sz="1100" kern="100" dirty="0">
                          <a:effectLst/>
                        </a:rPr>
                        <a:t>Trajectory dim.</a:t>
                      </a:r>
                      <a:endParaRPr lang="en-US" sz="1100" b="1"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100" kern="100" dirty="0">
                          <a:effectLst/>
                        </a:rPr>
                        <a:t>2.42m * 1.34m * 0.66m</a:t>
                      </a:r>
                      <a:endParaRPr lang="en-US" sz="110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36495059"/>
                  </a:ext>
                </a:extLst>
              </a:tr>
            </a:tbl>
          </a:graphicData>
        </a:graphic>
      </p:graphicFrame>
      <p:pic>
        <p:nvPicPr>
          <p:cNvPr id="3074" name="图片 41">
            <a:extLst>
              <a:ext uri="{FF2B5EF4-FFF2-40B4-BE49-F238E27FC236}">
                <a16:creationId xmlns:a16="http://schemas.microsoft.com/office/drawing/2014/main" id="{14E6E1C3-B929-4D4C-B37A-C5C9FAC9D6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12" y="2088896"/>
            <a:ext cx="1441592" cy="1069568"/>
          </a:xfrm>
          <a:prstGeom prst="rect">
            <a:avLst/>
          </a:prstGeom>
          <a:noFill/>
          <a:extLst>
            <a:ext uri="{909E8E84-426E-40DD-AFC4-6F175D3DCCD1}">
              <a14:hiddenFill xmlns:a14="http://schemas.microsoft.com/office/drawing/2010/main">
                <a:solidFill>
                  <a:srgbClr val="FFFFFF"/>
                </a:solidFill>
              </a14:hiddenFill>
            </a:ext>
          </a:extLst>
        </p:spPr>
      </p:pic>
      <p:pic>
        <p:nvPicPr>
          <p:cNvPr id="3073" name="图片 40">
            <a:extLst>
              <a:ext uri="{FF2B5EF4-FFF2-40B4-BE49-F238E27FC236}">
                <a16:creationId xmlns:a16="http://schemas.microsoft.com/office/drawing/2014/main" id="{FDC342E8-714D-1E46-BD74-7C545F23B2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1943" y="2088896"/>
            <a:ext cx="1420998" cy="106956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4E563D78-A3F4-6A48-A09E-2F7ED44B9D9A}"/>
              </a:ext>
            </a:extLst>
          </p:cNvPr>
          <p:cNvSpPr>
            <a:spLocks noChangeArrowheads="1"/>
          </p:cNvSpPr>
          <p:nvPr/>
        </p:nvSpPr>
        <p:spPr bwMode="auto">
          <a:xfrm>
            <a:off x="29645" y="1344391"/>
            <a:ext cx="400929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dirty="0"/>
              <a:t>Using TUM datasets (rgbd_dataset_freiburg1_desk)</a:t>
            </a:r>
            <a:endParaRPr lang="en-US" altLang="ja-JP" dirty="0"/>
          </a:p>
        </p:txBody>
      </p:sp>
      <p:sp>
        <p:nvSpPr>
          <p:cNvPr id="7" name="Rectangle 4">
            <a:extLst>
              <a:ext uri="{FF2B5EF4-FFF2-40B4-BE49-F238E27FC236}">
                <a16:creationId xmlns:a16="http://schemas.microsoft.com/office/drawing/2014/main" id="{6E51F6D8-7A8F-1A46-B52D-677FC8811BAB}"/>
              </a:ext>
            </a:extLst>
          </p:cNvPr>
          <p:cNvSpPr>
            <a:spLocks noChangeArrowheads="1"/>
          </p:cNvSpPr>
          <p:nvPr/>
        </p:nvSpPr>
        <p:spPr bwMode="auto">
          <a:xfrm>
            <a:off x="367748" y="224564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900" b="0" i="0" u="none" strike="noStrike" cap="none" normalizeH="0" baseline="0">
                <a:ln>
                  <a:noFill/>
                </a:ln>
                <a:solidFill>
                  <a:schemeClr val="tx1"/>
                </a:solidFill>
                <a:effectLst/>
                <a:latin typeface="DengXian" panose="02010600030101010101" pitchFamily="2" charset="-122"/>
                <a:ea typeface="Yu Mincho" panose="02020400000000000000" pitchFamily="18" charset="-128"/>
                <a:cs typeface="Times New Roman" panose="02020603050405020304" pitchFamily="18" charset="0"/>
              </a:rPr>
              <a:t> </a:t>
            </a:r>
            <a:endParaRPr kumimoji="0" lang="en-US" altLang="ja-JP"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55C652C4-701A-5F48-955E-EFB264C63DB8}"/>
              </a:ext>
            </a:extLst>
          </p:cNvPr>
          <p:cNvSpPr>
            <a:spLocks noChangeArrowheads="1"/>
          </p:cNvSpPr>
          <p:nvPr/>
        </p:nvSpPr>
        <p:spPr bwMode="auto">
          <a:xfrm>
            <a:off x="4260165" y="4081692"/>
            <a:ext cx="241768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900" b="0" i="0" u="none" strike="noStrike" cap="none" normalizeH="0" baseline="0" dirty="0">
                <a:ln>
                  <a:noFill/>
                </a:ln>
                <a:solidFill>
                  <a:schemeClr val="tx1"/>
                </a:solidFill>
                <a:effectLst/>
                <a:latin typeface="DengXian" panose="02010600030101010101" pitchFamily="2" charset="-122"/>
                <a:ea typeface="Yu Mincho" panose="02020400000000000000" pitchFamily="18" charset="-128"/>
                <a:cs typeface="Times New Roman" panose="02020603050405020304" pitchFamily="18" charset="0"/>
              </a:rPr>
              <a:t>Fig. 6 Example of freiburg1_desk dataset</a:t>
            </a:r>
            <a:endParaRPr kumimoji="0" lang="en-US" altLang="ja-JP" sz="1800" b="0" i="0" u="none" strike="noStrike" cap="none" normalizeH="0" baseline="0" dirty="0">
              <a:ln>
                <a:noFill/>
              </a:ln>
              <a:solidFill>
                <a:schemeClr val="tx1"/>
              </a:solidFill>
              <a:effectLst/>
              <a:latin typeface="Arial" panose="020B0604020202020204" pitchFamily="34" charset="0"/>
            </a:endParaRPr>
          </a:p>
        </p:txBody>
      </p:sp>
      <p:pic>
        <p:nvPicPr>
          <p:cNvPr id="11" name="图片 38">
            <a:extLst>
              <a:ext uri="{FF2B5EF4-FFF2-40B4-BE49-F238E27FC236}">
                <a16:creationId xmlns:a16="http://schemas.microsoft.com/office/drawing/2014/main" id="{F51ACD40-3877-7A48-B641-F9E7B506D17D}"/>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810548" y="2999889"/>
            <a:ext cx="3004172" cy="1809724"/>
          </a:xfrm>
          <a:prstGeom prst="rect">
            <a:avLst/>
          </a:prstGeom>
          <a:noFill/>
          <a:ln>
            <a:noFill/>
          </a:ln>
        </p:spPr>
      </p:pic>
      <p:sp>
        <p:nvSpPr>
          <p:cNvPr id="9" name="Rectangle 8">
            <a:extLst>
              <a:ext uri="{FF2B5EF4-FFF2-40B4-BE49-F238E27FC236}">
                <a16:creationId xmlns:a16="http://schemas.microsoft.com/office/drawing/2014/main" id="{446D5373-9306-884D-A7B2-8CEAB809149F}"/>
              </a:ext>
            </a:extLst>
          </p:cNvPr>
          <p:cNvSpPr/>
          <p:nvPr/>
        </p:nvSpPr>
        <p:spPr>
          <a:xfrm>
            <a:off x="4009293" y="2784676"/>
            <a:ext cx="5408607" cy="307777"/>
          </a:xfrm>
          <a:prstGeom prst="rect">
            <a:avLst/>
          </a:prstGeom>
        </p:spPr>
        <p:txBody>
          <a:bodyPr wrap="square">
            <a:spAutoFit/>
          </a:bodyPr>
          <a:lstStyle/>
          <a:p>
            <a:r>
              <a:rPr lang="en-US" kern="100" dirty="0">
                <a:latin typeface="Times New Roman" panose="02020603050405020304" pitchFamily="18" charset="0"/>
                <a:ea typeface="Yu Mincho" panose="02020400000000000000" pitchFamily="18" charset="-128"/>
                <a:cs typeface="Times New Roman" panose="02020603050405020304" pitchFamily="18" charset="0"/>
              </a:rPr>
              <a:t> Visualization of the ground-truth</a:t>
            </a:r>
            <a:r>
              <a:rPr lang="zh-Hans" altLang="en-US" kern="100" dirty="0">
                <a:latin typeface="Times New Roman" panose="02020603050405020304" pitchFamily="18" charset="0"/>
                <a:ea typeface="Yu Mincho" panose="02020400000000000000" pitchFamily="18" charset="-128"/>
                <a:cs typeface="Times New Roman" panose="02020603050405020304" pitchFamily="18" charset="0"/>
              </a:rPr>
              <a:t> </a:t>
            </a:r>
            <a:r>
              <a:rPr lang="en-US" altLang="zh-Hans" kern="100" dirty="0">
                <a:latin typeface="Times New Roman" panose="02020603050405020304" pitchFamily="18" charset="0"/>
                <a:ea typeface="Yu Mincho" panose="02020400000000000000" pitchFamily="18" charset="-128"/>
                <a:cs typeface="Times New Roman" panose="02020603050405020304" pitchFamily="18" charset="0"/>
              </a:rPr>
              <a:t>and the estimated </a:t>
            </a:r>
            <a:r>
              <a:rPr lang="en-US" kern="100" dirty="0">
                <a:latin typeface="Times New Roman" panose="02020603050405020304" pitchFamily="18" charset="0"/>
                <a:ea typeface="Yu Mincho" panose="02020400000000000000" pitchFamily="18" charset="-128"/>
                <a:cs typeface="Times New Roman" panose="02020603050405020304" pitchFamily="18" charset="0"/>
              </a:rPr>
              <a:t> trajectory.</a:t>
            </a:r>
            <a:endParaRPr lang="en-US" sz="18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pic>
        <p:nvPicPr>
          <p:cNvPr id="13" name="图片 1">
            <a:extLst>
              <a:ext uri="{FF2B5EF4-FFF2-40B4-BE49-F238E27FC236}">
                <a16:creationId xmlns:a16="http://schemas.microsoft.com/office/drawing/2014/main" id="{A030F087-1520-E246-8095-A5112EE219E1}"/>
              </a:ext>
            </a:extLst>
          </p:cNvPr>
          <p:cNvPicPr/>
          <p:nvPr/>
        </p:nvPicPr>
        <p:blipFill rotWithShape="1">
          <a:blip r:embed="rId6">
            <a:extLst>
              <a:ext uri="{28A0092B-C50C-407E-A947-70E740481C1C}">
                <a14:useLocalDpi xmlns:a14="http://schemas.microsoft.com/office/drawing/2010/main" val="0"/>
              </a:ext>
            </a:extLst>
          </a:blip>
          <a:srcRect b="4901"/>
          <a:stretch/>
        </p:blipFill>
        <p:spPr bwMode="auto">
          <a:xfrm>
            <a:off x="7066892" y="3095034"/>
            <a:ext cx="1877104" cy="1720452"/>
          </a:xfrm>
          <a:prstGeom prst="rect">
            <a:avLst/>
          </a:prstGeom>
          <a:noFill/>
          <a:ln>
            <a:noFill/>
          </a:ln>
        </p:spPr>
      </p:pic>
      <p:pic>
        <p:nvPicPr>
          <p:cNvPr id="15" name="Picture 14">
            <a:extLst>
              <a:ext uri="{FF2B5EF4-FFF2-40B4-BE49-F238E27FC236}">
                <a16:creationId xmlns:a16="http://schemas.microsoft.com/office/drawing/2014/main" id="{35275138-8E71-4049-9C9F-0333E8CA5FAF}"/>
              </a:ext>
            </a:extLst>
          </p:cNvPr>
          <p:cNvPicPr>
            <a:picLocks noChangeAspect="1"/>
          </p:cNvPicPr>
          <p:nvPr/>
        </p:nvPicPr>
        <p:blipFill rotWithShape="1">
          <a:blip r:embed="rId7"/>
          <a:srcRect t="-202"/>
          <a:stretch/>
        </p:blipFill>
        <p:spPr>
          <a:xfrm>
            <a:off x="6364071" y="1001609"/>
            <a:ext cx="2414779" cy="809778"/>
          </a:xfrm>
          <a:prstGeom prst="rect">
            <a:avLst/>
          </a:prstGeom>
        </p:spPr>
      </p:pic>
      <p:pic>
        <p:nvPicPr>
          <p:cNvPr id="21" name="Picture 20">
            <a:extLst>
              <a:ext uri="{FF2B5EF4-FFF2-40B4-BE49-F238E27FC236}">
                <a16:creationId xmlns:a16="http://schemas.microsoft.com/office/drawing/2014/main" id="{13A10409-8DE5-4442-BE3B-23EDCE93E545}"/>
              </a:ext>
            </a:extLst>
          </p:cNvPr>
          <p:cNvPicPr>
            <a:picLocks noChangeAspect="1"/>
          </p:cNvPicPr>
          <p:nvPr/>
        </p:nvPicPr>
        <p:blipFill>
          <a:blip r:embed="rId8"/>
          <a:stretch>
            <a:fillRect/>
          </a:stretch>
        </p:blipFill>
        <p:spPr>
          <a:xfrm>
            <a:off x="3879935" y="1001608"/>
            <a:ext cx="2414779" cy="802803"/>
          </a:xfrm>
          <a:prstGeom prst="rect">
            <a:avLst/>
          </a:prstGeom>
        </p:spPr>
      </p:pic>
      <p:pic>
        <p:nvPicPr>
          <p:cNvPr id="23" name="Picture 22">
            <a:extLst>
              <a:ext uri="{FF2B5EF4-FFF2-40B4-BE49-F238E27FC236}">
                <a16:creationId xmlns:a16="http://schemas.microsoft.com/office/drawing/2014/main" id="{82887920-8C9C-EC47-9039-612F1A0B0AF3}"/>
              </a:ext>
            </a:extLst>
          </p:cNvPr>
          <p:cNvPicPr>
            <a:picLocks noChangeAspect="1"/>
          </p:cNvPicPr>
          <p:nvPr/>
        </p:nvPicPr>
        <p:blipFill>
          <a:blip r:embed="rId9"/>
          <a:stretch>
            <a:fillRect/>
          </a:stretch>
        </p:blipFill>
        <p:spPr>
          <a:xfrm>
            <a:off x="3879935" y="1824747"/>
            <a:ext cx="2435011" cy="798933"/>
          </a:xfrm>
          <a:prstGeom prst="rect">
            <a:avLst/>
          </a:prstGeom>
        </p:spPr>
      </p:pic>
      <p:pic>
        <p:nvPicPr>
          <p:cNvPr id="25" name="Picture 24">
            <a:extLst>
              <a:ext uri="{FF2B5EF4-FFF2-40B4-BE49-F238E27FC236}">
                <a16:creationId xmlns:a16="http://schemas.microsoft.com/office/drawing/2014/main" id="{840E01B0-B695-F943-BED4-8412F6FF4D2B}"/>
              </a:ext>
            </a:extLst>
          </p:cNvPr>
          <p:cNvPicPr>
            <a:picLocks noChangeAspect="1"/>
          </p:cNvPicPr>
          <p:nvPr/>
        </p:nvPicPr>
        <p:blipFill>
          <a:blip r:embed="rId9"/>
          <a:stretch>
            <a:fillRect/>
          </a:stretch>
        </p:blipFill>
        <p:spPr>
          <a:xfrm>
            <a:off x="6364071" y="1804411"/>
            <a:ext cx="2435530" cy="799104"/>
          </a:xfrm>
          <a:prstGeom prst="rect">
            <a:avLst/>
          </a:prstGeom>
        </p:spPr>
      </p:pic>
      <p:sp>
        <p:nvSpPr>
          <p:cNvPr id="12" name="TextBox 11">
            <a:extLst>
              <a:ext uri="{FF2B5EF4-FFF2-40B4-BE49-F238E27FC236}">
                <a16:creationId xmlns:a16="http://schemas.microsoft.com/office/drawing/2014/main" id="{75111BBF-9543-EA49-BB9C-DC053B4E710A}"/>
              </a:ext>
            </a:extLst>
          </p:cNvPr>
          <p:cNvSpPr txBox="1"/>
          <p:nvPr/>
        </p:nvSpPr>
        <p:spPr>
          <a:xfrm>
            <a:off x="5004210" y="724576"/>
            <a:ext cx="2870971" cy="307777"/>
          </a:xfrm>
          <a:prstGeom prst="rect">
            <a:avLst/>
          </a:prstGeom>
          <a:noFill/>
        </p:spPr>
        <p:txBody>
          <a:bodyPr wrap="square" rtlCol="0">
            <a:spAutoFit/>
          </a:bodyPr>
          <a:lstStyle/>
          <a:p>
            <a:r>
              <a:rPr lang="en-US" altLang="ja-JP" dirty="0"/>
              <a:t>Trajectory change using </a:t>
            </a:r>
            <a:r>
              <a:rPr lang="en-US" altLang="ja-JP" dirty="0" err="1"/>
              <a:t>Xtion</a:t>
            </a:r>
            <a:endParaRPr lang="en-US" dirty="0"/>
          </a:p>
        </p:txBody>
      </p:sp>
    </p:spTree>
    <p:extLst>
      <p:ext uri="{BB962C8B-B14F-4D97-AF65-F5344CB8AC3E}">
        <p14:creationId xmlns:p14="http://schemas.microsoft.com/office/powerpoint/2010/main" val="953804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52FFE-6ECD-F64B-BCBB-0219BC36EC0C}"/>
              </a:ext>
            </a:extLst>
          </p:cNvPr>
          <p:cNvSpPr>
            <a:spLocks noGrp="1"/>
          </p:cNvSpPr>
          <p:nvPr>
            <p:ph type="title"/>
          </p:nvPr>
        </p:nvSpPr>
        <p:spPr/>
        <p:txBody>
          <a:bodyPr/>
          <a:lstStyle/>
          <a:p>
            <a:r>
              <a:rPr lang="en-US" dirty="0"/>
              <a:t>Conclusions and Future works</a:t>
            </a:r>
          </a:p>
        </p:txBody>
      </p:sp>
      <p:sp>
        <p:nvSpPr>
          <p:cNvPr id="3" name="Text Placeholder 2">
            <a:extLst>
              <a:ext uri="{FF2B5EF4-FFF2-40B4-BE49-F238E27FC236}">
                <a16:creationId xmlns:a16="http://schemas.microsoft.com/office/drawing/2014/main" id="{B66ACEE2-3F4B-694D-A707-6CD5ED54B567}"/>
              </a:ext>
            </a:extLst>
          </p:cNvPr>
          <p:cNvSpPr>
            <a:spLocks noGrp="1"/>
          </p:cNvSpPr>
          <p:nvPr>
            <p:ph type="body" idx="1"/>
          </p:nvPr>
        </p:nvSpPr>
        <p:spPr>
          <a:xfrm>
            <a:off x="340416" y="872388"/>
            <a:ext cx="8326506" cy="3441196"/>
          </a:xfrm>
        </p:spPr>
        <p:txBody>
          <a:bodyPr/>
          <a:lstStyle/>
          <a:p>
            <a:r>
              <a:rPr lang="en-US" sz="2000" dirty="0"/>
              <a:t>We proposed a way to estimate the position of robot using RGB image and depth maps captured by </a:t>
            </a:r>
            <a:r>
              <a:rPr lang="en-US" sz="2000" dirty="0" err="1"/>
              <a:t>Xtion</a:t>
            </a:r>
            <a:r>
              <a:rPr lang="en-US" sz="2000" dirty="0"/>
              <a:t>. </a:t>
            </a:r>
          </a:p>
          <a:p>
            <a:r>
              <a:rPr lang="en-US" sz="2000" dirty="0"/>
              <a:t>Some drawbacks exist: 1) </a:t>
            </a:r>
            <a:r>
              <a:rPr lang="en-US" sz="2000" dirty="0">
                <a:solidFill>
                  <a:srgbClr val="FF0000"/>
                </a:solidFill>
              </a:rPr>
              <a:t>Easy to lose</a:t>
            </a:r>
            <a:r>
              <a:rPr lang="en-US" sz="2000" dirty="0"/>
              <a:t>. When the frame moves too fast, it will cause the feature point to be lost. 2) </a:t>
            </a:r>
            <a:r>
              <a:rPr lang="en-US" sz="2000" dirty="0">
                <a:solidFill>
                  <a:srgbClr val="FF0000"/>
                </a:solidFill>
              </a:rPr>
              <a:t>Trajectory drift</a:t>
            </a:r>
            <a:r>
              <a:rPr lang="en-US" sz="2000" dirty="0"/>
              <a:t>. The main reason is that the error of each position estimation will be accumulated, resulting in inaccurate estimation. </a:t>
            </a:r>
          </a:p>
          <a:p>
            <a:r>
              <a:rPr lang="en-US" sz="2000" dirty="0"/>
              <a:t>In future works, once the environment information obtained, we hope to control the HSR’s moving path and choose the </a:t>
            </a:r>
            <a:r>
              <a:rPr lang="en-US" sz="2000" dirty="0">
                <a:solidFill>
                  <a:srgbClr val="FF0000"/>
                </a:solidFill>
              </a:rPr>
              <a:t>optimal path</a:t>
            </a:r>
            <a:r>
              <a:rPr lang="en-US" sz="2000" dirty="0"/>
              <a:t>.</a:t>
            </a:r>
          </a:p>
          <a:p>
            <a:r>
              <a:rPr lang="en-US" sz="2000" dirty="0"/>
              <a:t>We will improve our system, and we hope that HSR can fulfill their tasks according to human instructions to serve human beings to reduce their workload. </a:t>
            </a:r>
          </a:p>
        </p:txBody>
      </p:sp>
    </p:spTree>
    <p:extLst>
      <p:ext uri="{BB962C8B-B14F-4D97-AF65-F5344CB8AC3E}">
        <p14:creationId xmlns:p14="http://schemas.microsoft.com/office/powerpoint/2010/main" val="1344717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DDED4-77C4-7946-9EBB-76C676E75274}"/>
              </a:ext>
            </a:extLst>
          </p:cNvPr>
          <p:cNvSpPr>
            <a:spLocks noGrp="1"/>
          </p:cNvSpPr>
          <p:nvPr>
            <p:ph type="ctrTitle"/>
          </p:nvPr>
        </p:nvSpPr>
        <p:spPr>
          <a:xfrm>
            <a:off x="801356" y="1749396"/>
            <a:ext cx="7543800" cy="893124"/>
          </a:xfrm>
        </p:spPr>
        <p:txBody>
          <a:bodyPr/>
          <a:lstStyle/>
          <a:p>
            <a:r>
              <a:rPr lang="en-US" dirty="0"/>
              <a:t>Thank you for your attention!</a:t>
            </a:r>
          </a:p>
        </p:txBody>
      </p:sp>
    </p:spTree>
    <p:extLst>
      <p:ext uri="{BB962C8B-B14F-4D97-AF65-F5344CB8AC3E}">
        <p14:creationId xmlns:p14="http://schemas.microsoft.com/office/powerpoint/2010/main" val="4180251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C46BF-780D-2A47-BDC2-F6CCFF29187F}"/>
              </a:ext>
            </a:extLst>
          </p:cNvPr>
          <p:cNvSpPr>
            <a:spLocks noGrp="1"/>
          </p:cNvSpPr>
          <p:nvPr>
            <p:ph type="title"/>
          </p:nvPr>
        </p:nvSpPr>
        <p:spPr/>
        <p:txBody>
          <a:bodyPr/>
          <a:lstStyle/>
          <a:p>
            <a:r>
              <a:rPr lang="en-US" dirty="0"/>
              <a:t>Background:</a:t>
            </a:r>
            <a:r>
              <a:rPr lang="zh-Hans" altLang="en-US" dirty="0"/>
              <a:t> </a:t>
            </a:r>
            <a:r>
              <a:rPr lang="en-US" dirty="0"/>
              <a:t>Aging Society</a:t>
            </a:r>
          </a:p>
        </p:txBody>
      </p:sp>
      <p:sp>
        <p:nvSpPr>
          <p:cNvPr id="6" name="TextBox 5">
            <a:extLst>
              <a:ext uri="{FF2B5EF4-FFF2-40B4-BE49-F238E27FC236}">
                <a16:creationId xmlns:a16="http://schemas.microsoft.com/office/drawing/2014/main" id="{2DCEAC2F-3253-3246-9601-707CB96A4B8D}"/>
              </a:ext>
            </a:extLst>
          </p:cNvPr>
          <p:cNvSpPr txBox="1"/>
          <p:nvPr/>
        </p:nvSpPr>
        <p:spPr>
          <a:xfrm>
            <a:off x="325119" y="887639"/>
            <a:ext cx="8530218" cy="646331"/>
          </a:xfrm>
          <a:prstGeom prst="rect">
            <a:avLst/>
          </a:prstGeom>
          <a:noFill/>
        </p:spPr>
        <p:txBody>
          <a:bodyPr wrap="square" rtlCol="0">
            <a:spAutoFit/>
          </a:bodyPr>
          <a:lstStyle/>
          <a:p>
            <a:pPr marL="285750" indent="-285750">
              <a:buFont typeface="Arial" panose="020B0604020202020204" pitchFamily="34" charset="0"/>
              <a:buChar char="•"/>
            </a:pPr>
            <a:r>
              <a:rPr lang="en-US" sz="1800" dirty="0"/>
              <a:t>Imbalance of population in Japan due to increasing number of elderly and declining births.</a:t>
            </a:r>
          </a:p>
        </p:txBody>
      </p:sp>
      <p:sp>
        <p:nvSpPr>
          <p:cNvPr id="7" name="TextBox 6">
            <a:extLst>
              <a:ext uri="{FF2B5EF4-FFF2-40B4-BE49-F238E27FC236}">
                <a16:creationId xmlns:a16="http://schemas.microsoft.com/office/drawing/2014/main" id="{68A73BB4-C53D-A948-8164-FBDBC1770798}"/>
              </a:ext>
            </a:extLst>
          </p:cNvPr>
          <p:cNvSpPr txBox="1"/>
          <p:nvPr/>
        </p:nvSpPr>
        <p:spPr>
          <a:xfrm>
            <a:off x="325119" y="4138900"/>
            <a:ext cx="8136745" cy="707886"/>
          </a:xfrm>
          <a:prstGeom prst="rect">
            <a:avLst/>
          </a:prstGeom>
          <a:noFill/>
        </p:spPr>
        <p:txBody>
          <a:bodyPr wrap="square" rtlCol="0">
            <a:spAutoFit/>
          </a:bodyPr>
          <a:lstStyle/>
          <a:p>
            <a:r>
              <a:rPr lang="en-US" sz="1000" dirty="0"/>
              <a:t>Reference</a:t>
            </a:r>
          </a:p>
          <a:p>
            <a:pPr marL="228600" indent="-228600">
              <a:buAutoNum type="arabicParenR"/>
            </a:pPr>
            <a:r>
              <a:rPr lang="en-US" sz="1000" dirty="0"/>
              <a:t>Statistics Bureau, Ministry of Internal Affairs and Communications, “population estimates,” September 2012.</a:t>
            </a:r>
          </a:p>
          <a:p>
            <a:r>
              <a:rPr lang="en-US" sz="1000" dirty="0"/>
              <a:t>2) Tokyo Fire Department, Disaster Division, Community Safety </a:t>
            </a:r>
            <a:r>
              <a:rPr lang="en-US" sz="1000" dirty="0" err="1"/>
              <a:t>andDisaster</a:t>
            </a:r>
            <a:r>
              <a:rPr lang="en-US" sz="1000" dirty="0"/>
              <a:t> Education, “Conflagration and daily life accident data based on elderly people current situation,” p. 27, 2010</a:t>
            </a:r>
          </a:p>
        </p:txBody>
      </p:sp>
      <p:pic>
        <p:nvPicPr>
          <p:cNvPr id="9" name="Picture 8">
            <a:extLst>
              <a:ext uri="{FF2B5EF4-FFF2-40B4-BE49-F238E27FC236}">
                <a16:creationId xmlns:a16="http://schemas.microsoft.com/office/drawing/2014/main" id="{7B37436A-2289-154D-9A02-898DA932BC93}"/>
              </a:ext>
            </a:extLst>
          </p:cNvPr>
          <p:cNvPicPr>
            <a:picLocks noChangeAspect="1"/>
          </p:cNvPicPr>
          <p:nvPr/>
        </p:nvPicPr>
        <p:blipFill>
          <a:blip r:embed="rId3"/>
          <a:stretch>
            <a:fillRect/>
          </a:stretch>
        </p:blipFill>
        <p:spPr>
          <a:xfrm>
            <a:off x="648181" y="1914285"/>
            <a:ext cx="3464073" cy="2084959"/>
          </a:xfrm>
          <a:prstGeom prst="rect">
            <a:avLst/>
          </a:prstGeom>
        </p:spPr>
      </p:pic>
      <p:pic>
        <p:nvPicPr>
          <p:cNvPr id="11" name="Picture 10">
            <a:extLst>
              <a:ext uri="{FF2B5EF4-FFF2-40B4-BE49-F238E27FC236}">
                <a16:creationId xmlns:a16="http://schemas.microsoft.com/office/drawing/2014/main" id="{C2D7DE1F-DB74-9E4F-B65A-133ED5D45316}"/>
              </a:ext>
            </a:extLst>
          </p:cNvPr>
          <p:cNvPicPr>
            <a:picLocks noChangeAspect="1"/>
          </p:cNvPicPr>
          <p:nvPr/>
        </p:nvPicPr>
        <p:blipFill>
          <a:blip r:embed="rId4"/>
          <a:stretch>
            <a:fillRect/>
          </a:stretch>
        </p:blipFill>
        <p:spPr>
          <a:xfrm>
            <a:off x="4760047" y="1892768"/>
            <a:ext cx="3521849" cy="2106475"/>
          </a:xfrm>
          <a:prstGeom prst="rect">
            <a:avLst/>
          </a:prstGeom>
        </p:spPr>
      </p:pic>
      <p:sp>
        <p:nvSpPr>
          <p:cNvPr id="12" name="TextBox 11">
            <a:extLst>
              <a:ext uri="{FF2B5EF4-FFF2-40B4-BE49-F238E27FC236}">
                <a16:creationId xmlns:a16="http://schemas.microsoft.com/office/drawing/2014/main" id="{AB52D07E-D54B-624F-B9B9-F2996BE0F85F}"/>
              </a:ext>
            </a:extLst>
          </p:cNvPr>
          <p:cNvSpPr txBox="1"/>
          <p:nvPr/>
        </p:nvSpPr>
        <p:spPr>
          <a:xfrm>
            <a:off x="648182" y="1544092"/>
            <a:ext cx="2848644" cy="338554"/>
          </a:xfrm>
          <a:prstGeom prst="rect">
            <a:avLst/>
          </a:prstGeom>
          <a:noFill/>
        </p:spPr>
        <p:txBody>
          <a:bodyPr wrap="square" rtlCol="0">
            <a:spAutoFit/>
          </a:bodyPr>
          <a:lstStyle/>
          <a:p>
            <a:r>
              <a:rPr lang="en-US" sz="1600" dirty="0"/>
              <a:t>Elderly people: above 65</a:t>
            </a:r>
          </a:p>
        </p:txBody>
      </p:sp>
      <p:sp>
        <p:nvSpPr>
          <p:cNvPr id="13" name="TextBox 12">
            <a:extLst>
              <a:ext uri="{FF2B5EF4-FFF2-40B4-BE49-F238E27FC236}">
                <a16:creationId xmlns:a16="http://schemas.microsoft.com/office/drawing/2014/main" id="{E31B8BFD-1223-0F4C-A51D-418448040077}"/>
              </a:ext>
            </a:extLst>
          </p:cNvPr>
          <p:cNvSpPr txBox="1"/>
          <p:nvPr/>
        </p:nvSpPr>
        <p:spPr>
          <a:xfrm>
            <a:off x="4751759" y="1532435"/>
            <a:ext cx="2965375" cy="338554"/>
          </a:xfrm>
          <a:prstGeom prst="rect">
            <a:avLst/>
          </a:prstGeom>
          <a:noFill/>
        </p:spPr>
        <p:txBody>
          <a:bodyPr wrap="square" rtlCol="0">
            <a:spAutoFit/>
          </a:bodyPr>
          <a:lstStyle/>
          <a:p>
            <a:r>
              <a:rPr lang="en-US" sz="1600" dirty="0"/>
              <a:t>Young people: under 15</a:t>
            </a:r>
          </a:p>
        </p:txBody>
      </p:sp>
    </p:spTree>
    <p:extLst>
      <p:ext uri="{BB962C8B-B14F-4D97-AF65-F5344CB8AC3E}">
        <p14:creationId xmlns:p14="http://schemas.microsoft.com/office/powerpoint/2010/main" val="2098455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65693EFB-EF0C-734E-9DA1-4B5CB2348481}"/>
              </a:ext>
            </a:extLst>
          </p:cNvPr>
          <p:cNvPicPr>
            <a:picLocks noChangeAspect="1"/>
          </p:cNvPicPr>
          <p:nvPr/>
        </p:nvPicPr>
        <p:blipFill>
          <a:blip r:embed="rId3"/>
          <a:stretch>
            <a:fillRect/>
          </a:stretch>
        </p:blipFill>
        <p:spPr>
          <a:xfrm>
            <a:off x="2735679" y="3249481"/>
            <a:ext cx="1636513" cy="920539"/>
          </a:xfrm>
          <a:prstGeom prst="rect">
            <a:avLst/>
          </a:prstGeom>
        </p:spPr>
      </p:pic>
      <p:pic>
        <p:nvPicPr>
          <p:cNvPr id="31" name="Picture 30">
            <a:extLst>
              <a:ext uri="{FF2B5EF4-FFF2-40B4-BE49-F238E27FC236}">
                <a16:creationId xmlns:a16="http://schemas.microsoft.com/office/drawing/2014/main" id="{4F66888C-64DA-E945-9B4B-B27AE9B571FF}"/>
              </a:ext>
            </a:extLst>
          </p:cNvPr>
          <p:cNvPicPr>
            <a:picLocks noChangeAspect="1"/>
          </p:cNvPicPr>
          <p:nvPr/>
        </p:nvPicPr>
        <p:blipFill>
          <a:blip r:embed="rId4"/>
          <a:stretch>
            <a:fillRect/>
          </a:stretch>
        </p:blipFill>
        <p:spPr>
          <a:xfrm>
            <a:off x="2687981" y="1663249"/>
            <a:ext cx="1200437" cy="953111"/>
          </a:xfrm>
          <a:prstGeom prst="rect">
            <a:avLst/>
          </a:prstGeom>
        </p:spPr>
      </p:pic>
      <p:sp>
        <p:nvSpPr>
          <p:cNvPr id="2" name="Title 1">
            <a:extLst>
              <a:ext uri="{FF2B5EF4-FFF2-40B4-BE49-F238E27FC236}">
                <a16:creationId xmlns:a16="http://schemas.microsoft.com/office/drawing/2014/main" id="{C4BC46BF-780D-2A47-BDC2-F6CCFF29187F}"/>
              </a:ext>
            </a:extLst>
          </p:cNvPr>
          <p:cNvSpPr>
            <a:spLocks noGrp="1"/>
          </p:cNvSpPr>
          <p:nvPr>
            <p:ph type="title"/>
          </p:nvPr>
        </p:nvSpPr>
        <p:spPr/>
        <p:txBody>
          <a:bodyPr/>
          <a:lstStyle/>
          <a:p>
            <a:r>
              <a:rPr lang="en-US" dirty="0"/>
              <a:t>Background: Development of Robots</a:t>
            </a:r>
          </a:p>
        </p:txBody>
      </p:sp>
      <p:sp>
        <p:nvSpPr>
          <p:cNvPr id="8" name="TextBox 7">
            <a:extLst>
              <a:ext uri="{FF2B5EF4-FFF2-40B4-BE49-F238E27FC236}">
                <a16:creationId xmlns:a16="http://schemas.microsoft.com/office/drawing/2014/main" id="{4D7C5A6D-5DFA-9247-B525-01A42F92750C}"/>
              </a:ext>
            </a:extLst>
          </p:cNvPr>
          <p:cNvSpPr txBox="1"/>
          <p:nvPr/>
        </p:nvSpPr>
        <p:spPr>
          <a:xfrm>
            <a:off x="55087" y="2960024"/>
            <a:ext cx="1292087" cy="369332"/>
          </a:xfrm>
          <a:prstGeom prst="rect">
            <a:avLst/>
          </a:prstGeom>
          <a:noFill/>
        </p:spPr>
        <p:txBody>
          <a:bodyPr wrap="square" rtlCol="0">
            <a:spAutoFit/>
          </a:bodyPr>
          <a:lstStyle/>
          <a:p>
            <a:r>
              <a:rPr lang="en-US" sz="1800" dirty="0">
                <a:solidFill>
                  <a:srgbClr val="FF0000"/>
                </a:solidFill>
              </a:rPr>
              <a:t>Public </a:t>
            </a:r>
          </a:p>
        </p:txBody>
      </p:sp>
      <p:sp>
        <p:nvSpPr>
          <p:cNvPr id="12" name="TextBox 11">
            <a:extLst>
              <a:ext uri="{FF2B5EF4-FFF2-40B4-BE49-F238E27FC236}">
                <a16:creationId xmlns:a16="http://schemas.microsoft.com/office/drawing/2014/main" id="{1C7FDECC-67DD-FF4B-9987-4179D637B591}"/>
              </a:ext>
            </a:extLst>
          </p:cNvPr>
          <p:cNvSpPr txBox="1"/>
          <p:nvPr/>
        </p:nvSpPr>
        <p:spPr>
          <a:xfrm>
            <a:off x="4910946" y="3119573"/>
            <a:ext cx="1292087" cy="369332"/>
          </a:xfrm>
          <a:prstGeom prst="rect">
            <a:avLst/>
          </a:prstGeom>
          <a:noFill/>
        </p:spPr>
        <p:txBody>
          <a:bodyPr wrap="square" rtlCol="0">
            <a:spAutoFit/>
          </a:bodyPr>
          <a:lstStyle/>
          <a:p>
            <a:r>
              <a:rPr lang="en-US" sz="1800" dirty="0">
                <a:solidFill>
                  <a:srgbClr val="FF0000"/>
                </a:solidFill>
              </a:rPr>
              <a:t>Private  </a:t>
            </a:r>
          </a:p>
        </p:txBody>
      </p:sp>
      <p:sp>
        <p:nvSpPr>
          <p:cNvPr id="10" name="Rectangle 9">
            <a:extLst>
              <a:ext uri="{FF2B5EF4-FFF2-40B4-BE49-F238E27FC236}">
                <a16:creationId xmlns:a16="http://schemas.microsoft.com/office/drawing/2014/main" id="{16D67A60-2FE0-1147-BD9C-8BD7BE38D0D1}"/>
              </a:ext>
            </a:extLst>
          </p:cNvPr>
          <p:cNvSpPr/>
          <p:nvPr/>
        </p:nvSpPr>
        <p:spPr>
          <a:xfrm>
            <a:off x="1675420" y="876802"/>
            <a:ext cx="3698448" cy="369332"/>
          </a:xfrm>
          <a:prstGeom prst="rect">
            <a:avLst/>
          </a:prstGeom>
        </p:spPr>
        <p:txBody>
          <a:bodyPr wrap="none">
            <a:spAutoFit/>
          </a:bodyPr>
          <a:lstStyle/>
          <a:p>
            <a:r>
              <a:rPr lang="en-US" sz="1800" dirty="0">
                <a:solidFill>
                  <a:srgbClr val="FF0000"/>
                </a:solidFill>
              </a:rPr>
              <a:t>For people in need of nursing care</a:t>
            </a:r>
          </a:p>
        </p:txBody>
      </p:sp>
      <p:sp>
        <p:nvSpPr>
          <p:cNvPr id="13" name="Rectangle 12">
            <a:extLst>
              <a:ext uri="{FF2B5EF4-FFF2-40B4-BE49-F238E27FC236}">
                <a16:creationId xmlns:a16="http://schemas.microsoft.com/office/drawing/2014/main" id="{D7E76B77-BF17-6D4E-9DBD-C9A7E0C7FA25}"/>
              </a:ext>
            </a:extLst>
          </p:cNvPr>
          <p:cNvSpPr/>
          <p:nvPr/>
        </p:nvSpPr>
        <p:spPr>
          <a:xfrm>
            <a:off x="2542235" y="4557779"/>
            <a:ext cx="2095445" cy="369332"/>
          </a:xfrm>
          <a:prstGeom prst="rect">
            <a:avLst/>
          </a:prstGeom>
        </p:spPr>
        <p:txBody>
          <a:bodyPr wrap="none">
            <a:spAutoFit/>
          </a:bodyPr>
          <a:lstStyle/>
          <a:p>
            <a:r>
              <a:rPr lang="en-US" sz="1800" dirty="0">
                <a:solidFill>
                  <a:srgbClr val="FF0000"/>
                </a:solidFill>
              </a:rPr>
              <a:t>For healthy people</a:t>
            </a:r>
          </a:p>
        </p:txBody>
      </p:sp>
      <p:pic>
        <p:nvPicPr>
          <p:cNvPr id="15" name="Picture 14">
            <a:extLst>
              <a:ext uri="{FF2B5EF4-FFF2-40B4-BE49-F238E27FC236}">
                <a16:creationId xmlns:a16="http://schemas.microsoft.com/office/drawing/2014/main" id="{A9822E69-0571-CF49-B944-0C13732F9FBD}"/>
              </a:ext>
            </a:extLst>
          </p:cNvPr>
          <p:cNvPicPr>
            <a:picLocks noChangeAspect="1"/>
          </p:cNvPicPr>
          <p:nvPr/>
        </p:nvPicPr>
        <p:blipFill>
          <a:blip r:embed="rId5"/>
          <a:stretch>
            <a:fillRect/>
          </a:stretch>
        </p:blipFill>
        <p:spPr>
          <a:xfrm>
            <a:off x="1144598" y="1698749"/>
            <a:ext cx="1270000" cy="977900"/>
          </a:xfrm>
          <a:prstGeom prst="rect">
            <a:avLst/>
          </a:prstGeom>
        </p:spPr>
      </p:pic>
      <p:sp>
        <p:nvSpPr>
          <p:cNvPr id="16" name="Rectangle 15">
            <a:extLst>
              <a:ext uri="{FF2B5EF4-FFF2-40B4-BE49-F238E27FC236}">
                <a16:creationId xmlns:a16="http://schemas.microsoft.com/office/drawing/2014/main" id="{C85E0F88-6414-8946-A547-7DECC3CE0B82}"/>
              </a:ext>
            </a:extLst>
          </p:cNvPr>
          <p:cNvSpPr/>
          <p:nvPr/>
        </p:nvSpPr>
        <p:spPr>
          <a:xfrm>
            <a:off x="1076468" y="2631627"/>
            <a:ext cx="1221809" cy="307777"/>
          </a:xfrm>
          <a:prstGeom prst="rect">
            <a:avLst/>
          </a:prstGeom>
        </p:spPr>
        <p:txBody>
          <a:bodyPr wrap="none">
            <a:spAutoFit/>
          </a:bodyPr>
          <a:lstStyle/>
          <a:p>
            <a:r>
              <a:rPr lang="en-US" dirty="0"/>
              <a:t>HOSPI-Rimo</a:t>
            </a:r>
          </a:p>
        </p:txBody>
      </p:sp>
      <p:cxnSp>
        <p:nvCxnSpPr>
          <p:cNvPr id="18" name="Straight Arrow Connector 17">
            <a:extLst>
              <a:ext uri="{FF2B5EF4-FFF2-40B4-BE49-F238E27FC236}">
                <a16:creationId xmlns:a16="http://schemas.microsoft.com/office/drawing/2014/main" id="{F525EF05-6FFD-2E48-B269-EFA138897B30}"/>
              </a:ext>
            </a:extLst>
          </p:cNvPr>
          <p:cNvCxnSpPr>
            <a:cxnSpLocks/>
          </p:cNvCxnSpPr>
          <p:nvPr/>
        </p:nvCxnSpPr>
        <p:spPr>
          <a:xfrm flipV="1">
            <a:off x="236682" y="2915873"/>
            <a:ext cx="5571410" cy="17139"/>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7529B166-9E7F-9E48-BDB8-9A889A962ECD}"/>
              </a:ext>
            </a:extLst>
          </p:cNvPr>
          <p:cNvCxnSpPr>
            <a:cxnSpLocks/>
          </p:cNvCxnSpPr>
          <p:nvPr/>
        </p:nvCxnSpPr>
        <p:spPr>
          <a:xfrm flipV="1">
            <a:off x="3430318" y="1242723"/>
            <a:ext cx="8488" cy="331505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pic>
        <p:nvPicPr>
          <p:cNvPr id="35" name="Picture 34">
            <a:extLst>
              <a:ext uri="{FF2B5EF4-FFF2-40B4-BE49-F238E27FC236}">
                <a16:creationId xmlns:a16="http://schemas.microsoft.com/office/drawing/2014/main" id="{E924A181-3AF0-924A-B613-84B7B3D6F1AD}"/>
              </a:ext>
            </a:extLst>
          </p:cNvPr>
          <p:cNvPicPr>
            <a:picLocks noChangeAspect="1"/>
          </p:cNvPicPr>
          <p:nvPr/>
        </p:nvPicPr>
        <p:blipFill>
          <a:blip r:embed="rId6"/>
          <a:stretch>
            <a:fillRect/>
          </a:stretch>
        </p:blipFill>
        <p:spPr>
          <a:xfrm>
            <a:off x="1187128" y="3103259"/>
            <a:ext cx="1391455" cy="1040830"/>
          </a:xfrm>
          <a:prstGeom prst="rect">
            <a:avLst/>
          </a:prstGeom>
        </p:spPr>
      </p:pic>
      <p:pic>
        <p:nvPicPr>
          <p:cNvPr id="37" name="Picture 36">
            <a:extLst>
              <a:ext uri="{FF2B5EF4-FFF2-40B4-BE49-F238E27FC236}">
                <a16:creationId xmlns:a16="http://schemas.microsoft.com/office/drawing/2014/main" id="{94B3729C-4D06-874A-9B55-8B3FA3BD21E3}"/>
              </a:ext>
            </a:extLst>
          </p:cNvPr>
          <p:cNvPicPr>
            <a:picLocks noChangeAspect="1"/>
          </p:cNvPicPr>
          <p:nvPr/>
        </p:nvPicPr>
        <p:blipFill>
          <a:blip r:embed="rId7"/>
          <a:stretch>
            <a:fillRect/>
          </a:stretch>
        </p:blipFill>
        <p:spPr>
          <a:xfrm>
            <a:off x="4188144" y="1697917"/>
            <a:ext cx="1619948" cy="940816"/>
          </a:xfrm>
          <a:prstGeom prst="rect">
            <a:avLst/>
          </a:prstGeom>
        </p:spPr>
      </p:pic>
      <p:sp>
        <p:nvSpPr>
          <p:cNvPr id="38" name="Rectangle 37">
            <a:extLst>
              <a:ext uri="{FF2B5EF4-FFF2-40B4-BE49-F238E27FC236}">
                <a16:creationId xmlns:a16="http://schemas.microsoft.com/office/drawing/2014/main" id="{F529808A-1181-A64B-A346-FA93A294D284}"/>
              </a:ext>
            </a:extLst>
          </p:cNvPr>
          <p:cNvSpPr/>
          <p:nvPr/>
        </p:nvSpPr>
        <p:spPr>
          <a:xfrm>
            <a:off x="1153713" y="4151575"/>
            <a:ext cx="1388522" cy="307777"/>
          </a:xfrm>
          <a:prstGeom prst="rect">
            <a:avLst/>
          </a:prstGeom>
        </p:spPr>
        <p:txBody>
          <a:bodyPr wrap="none">
            <a:spAutoFit/>
          </a:bodyPr>
          <a:lstStyle/>
          <a:p>
            <a:r>
              <a:rPr lang="en-US" dirty="0"/>
              <a:t>Hotel reception</a:t>
            </a:r>
          </a:p>
        </p:txBody>
      </p:sp>
      <p:sp>
        <p:nvSpPr>
          <p:cNvPr id="39" name="Rectangle 38">
            <a:extLst>
              <a:ext uri="{FF2B5EF4-FFF2-40B4-BE49-F238E27FC236}">
                <a16:creationId xmlns:a16="http://schemas.microsoft.com/office/drawing/2014/main" id="{4651D422-FFFE-0E45-B663-B6EBE51BDE26}"/>
              </a:ext>
            </a:extLst>
          </p:cNvPr>
          <p:cNvSpPr/>
          <p:nvPr/>
        </p:nvSpPr>
        <p:spPr>
          <a:xfrm>
            <a:off x="4681050" y="2601484"/>
            <a:ext cx="692818" cy="307777"/>
          </a:xfrm>
          <a:prstGeom prst="rect">
            <a:avLst/>
          </a:prstGeom>
        </p:spPr>
        <p:txBody>
          <a:bodyPr wrap="none">
            <a:spAutoFit/>
          </a:bodyPr>
          <a:lstStyle/>
          <a:p>
            <a:r>
              <a:rPr lang="en-US" dirty="0"/>
              <a:t>Gemili</a:t>
            </a:r>
          </a:p>
        </p:txBody>
      </p:sp>
      <p:sp>
        <p:nvSpPr>
          <p:cNvPr id="40" name="Rectangle 39">
            <a:extLst>
              <a:ext uri="{FF2B5EF4-FFF2-40B4-BE49-F238E27FC236}">
                <a16:creationId xmlns:a16="http://schemas.microsoft.com/office/drawing/2014/main" id="{91DD11B2-754F-FC4A-BB2B-D67CB122E23C}"/>
              </a:ext>
            </a:extLst>
          </p:cNvPr>
          <p:cNvSpPr/>
          <p:nvPr/>
        </p:nvSpPr>
        <p:spPr>
          <a:xfrm>
            <a:off x="3682764" y="4177976"/>
            <a:ext cx="740908" cy="307777"/>
          </a:xfrm>
          <a:prstGeom prst="rect">
            <a:avLst/>
          </a:prstGeom>
        </p:spPr>
        <p:txBody>
          <a:bodyPr wrap="none">
            <a:spAutoFit/>
          </a:bodyPr>
          <a:lstStyle/>
          <a:p>
            <a:r>
              <a:rPr lang="en-US" dirty="0"/>
              <a:t>pepper</a:t>
            </a:r>
          </a:p>
        </p:txBody>
      </p:sp>
      <p:sp>
        <p:nvSpPr>
          <p:cNvPr id="41" name="Rectangle 40">
            <a:extLst>
              <a:ext uri="{FF2B5EF4-FFF2-40B4-BE49-F238E27FC236}">
                <a16:creationId xmlns:a16="http://schemas.microsoft.com/office/drawing/2014/main" id="{97AE69AD-0231-7F4B-998B-4AD0051C56A2}"/>
              </a:ext>
            </a:extLst>
          </p:cNvPr>
          <p:cNvSpPr/>
          <p:nvPr/>
        </p:nvSpPr>
        <p:spPr>
          <a:xfrm>
            <a:off x="2987707" y="2612351"/>
            <a:ext cx="793807" cy="307777"/>
          </a:xfrm>
          <a:prstGeom prst="rect">
            <a:avLst/>
          </a:prstGeom>
        </p:spPr>
        <p:txBody>
          <a:bodyPr wrap="none">
            <a:spAutoFit/>
          </a:bodyPr>
          <a:lstStyle/>
          <a:p>
            <a:r>
              <a:rPr lang="en-US" dirty="0"/>
              <a:t>PALRO</a:t>
            </a:r>
          </a:p>
        </p:txBody>
      </p:sp>
      <p:sp>
        <p:nvSpPr>
          <p:cNvPr id="4" name="Rectangle 3">
            <a:extLst>
              <a:ext uri="{FF2B5EF4-FFF2-40B4-BE49-F238E27FC236}">
                <a16:creationId xmlns:a16="http://schemas.microsoft.com/office/drawing/2014/main" id="{0CBF5876-291F-7A4B-8C7E-462D30BF6761}"/>
              </a:ext>
            </a:extLst>
          </p:cNvPr>
          <p:cNvSpPr/>
          <p:nvPr/>
        </p:nvSpPr>
        <p:spPr>
          <a:xfrm>
            <a:off x="5777900" y="2089472"/>
            <a:ext cx="3366100" cy="2062103"/>
          </a:xfrm>
          <a:prstGeom prst="rect">
            <a:avLst/>
          </a:prstGeom>
        </p:spPr>
        <p:txBody>
          <a:bodyPr wrap="square">
            <a:spAutoFit/>
          </a:bodyPr>
          <a:lstStyle/>
          <a:p>
            <a:pPr algn="ctr"/>
            <a:r>
              <a:rPr lang="en-US" sz="1600" dirty="0"/>
              <a:t>Reduced labor input due to wage gap in service industry</a:t>
            </a:r>
          </a:p>
          <a:p>
            <a:pPr algn="ctr"/>
            <a:endParaRPr lang="en-US" sz="1600" dirty="0"/>
          </a:p>
          <a:p>
            <a:pPr algn="ctr"/>
            <a:endParaRPr lang="en-US" sz="1600" dirty="0"/>
          </a:p>
          <a:p>
            <a:pPr algn="ctr"/>
            <a:r>
              <a:rPr lang="en-US" sz="1600" dirty="0"/>
              <a:t>It leads to a lack of labor</a:t>
            </a:r>
          </a:p>
          <a:p>
            <a:pPr algn="ctr"/>
            <a:endParaRPr lang="en-US" sz="1600" dirty="0"/>
          </a:p>
          <a:p>
            <a:pPr algn="ctr"/>
            <a:endParaRPr lang="en-US" sz="1600" dirty="0"/>
          </a:p>
          <a:p>
            <a:pPr algn="ctr"/>
            <a:r>
              <a:rPr lang="en-US" sz="1600" dirty="0"/>
              <a:t>The robot is one of the solution.</a:t>
            </a:r>
          </a:p>
        </p:txBody>
      </p:sp>
      <p:sp>
        <p:nvSpPr>
          <p:cNvPr id="19" name="Down Arrow 18">
            <a:extLst>
              <a:ext uri="{FF2B5EF4-FFF2-40B4-BE49-F238E27FC236}">
                <a16:creationId xmlns:a16="http://schemas.microsoft.com/office/drawing/2014/main" id="{06109AFF-163E-F84C-AED3-2299E127A247}"/>
              </a:ext>
            </a:extLst>
          </p:cNvPr>
          <p:cNvSpPr/>
          <p:nvPr/>
        </p:nvSpPr>
        <p:spPr>
          <a:xfrm>
            <a:off x="7358790" y="2631627"/>
            <a:ext cx="180870" cy="3844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own Arrow 28">
            <a:extLst>
              <a:ext uri="{FF2B5EF4-FFF2-40B4-BE49-F238E27FC236}">
                <a16:creationId xmlns:a16="http://schemas.microsoft.com/office/drawing/2014/main" id="{81EBE31A-0EE6-0541-AE46-40FE56D1A548}"/>
              </a:ext>
            </a:extLst>
          </p:cNvPr>
          <p:cNvSpPr/>
          <p:nvPr/>
        </p:nvSpPr>
        <p:spPr>
          <a:xfrm>
            <a:off x="7358790" y="3431466"/>
            <a:ext cx="180870" cy="3844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665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983C7-3E0A-B245-B7B4-3384B395CFF2}"/>
              </a:ext>
            </a:extLst>
          </p:cNvPr>
          <p:cNvSpPr>
            <a:spLocks noGrp="1"/>
          </p:cNvSpPr>
          <p:nvPr>
            <p:ph type="title"/>
          </p:nvPr>
        </p:nvSpPr>
        <p:spPr/>
        <p:txBody>
          <a:bodyPr/>
          <a:lstStyle/>
          <a:p>
            <a:r>
              <a:rPr lang="en-US" dirty="0"/>
              <a:t>Background: Human Support Robot</a:t>
            </a:r>
          </a:p>
        </p:txBody>
      </p:sp>
      <p:pic>
        <p:nvPicPr>
          <p:cNvPr id="28" name="Picture 27">
            <a:extLst>
              <a:ext uri="{FF2B5EF4-FFF2-40B4-BE49-F238E27FC236}">
                <a16:creationId xmlns:a16="http://schemas.microsoft.com/office/drawing/2014/main" id="{4E585FE2-6E3E-834A-9903-2752FB595C58}"/>
              </a:ext>
            </a:extLst>
          </p:cNvPr>
          <p:cNvPicPr>
            <a:picLocks noChangeAspect="1"/>
          </p:cNvPicPr>
          <p:nvPr/>
        </p:nvPicPr>
        <p:blipFill>
          <a:blip r:embed="rId3"/>
          <a:stretch>
            <a:fillRect/>
          </a:stretch>
        </p:blipFill>
        <p:spPr>
          <a:xfrm>
            <a:off x="72361" y="1083052"/>
            <a:ext cx="2791364" cy="3729573"/>
          </a:xfrm>
          <a:prstGeom prst="rect">
            <a:avLst/>
          </a:prstGeom>
        </p:spPr>
      </p:pic>
      <p:pic>
        <p:nvPicPr>
          <p:cNvPr id="5" name="Picture 4">
            <a:extLst>
              <a:ext uri="{FF2B5EF4-FFF2-40B4-BE49-F238E27FC236}">
                <a16:creationId xmlns:a16="http://schemas.microsoft.com/office/drawing/2014/main" id="{A0245E01-EE97-8148-B28B-7E52B1466842}"/>
              </a:ext>
            </a:extLst>
          </p:cNvPr>
          <p:cNvPicPr>
            <a:picLocks noChangeAspect="1"/>
          </p:cNvPicPr>
          <p:nvPr/>
        </p:nvPicPr>
        <p:blipFill>
          <a:blip r:embed="rId4"/>
          <a:stretch>
            <a:fillRect/>
          </a:stretch>
        </p:blipFill>
        <p:spPr>
          <a:xfrm>
            <a:off x="3442024" y="1083052"/>
            <a:ext cx="2166383" cy="1620488"/>
          </a:xfrm>
          <a:prstGeom prst="rect">
            <a:avLst/>
          </a:prstGeom>
        </p:spPr>
      </p:pic>
      <p:sp>
        <p:nvSpPr>
          <p:cNvPr id="6" name="Rectangle 5">
            <a:extLst>
              <a:ext uri="{FF2B5EF4-FFF2-40B4-BE49-F238E27FC236}">
                <a16:creationId xmlns:a16="http://schemas.microsoft.com/office/drawing/2014/main" id="{608127A6-A643-4944-A5A8-680650EF5D60}"/>
              </a:ext>
            </a:extLst>
          </p:cNvPr>
          <p:cNvSpPr/>
          <p:nvPr/>
        </p:nvSpPr>
        <p:spPr>
          <a:xfrm>
            <a:off x="5666001" y="1744903"/>
            <a:ext cx="3583481" cy="830997"/>
          </a:xfrm>
          <a:prstGeom prst="rect">
            <a:avLst/>
          </a:prstGeom>
        </p:spPr>
        <p:txBody>
          <a:bodyPr wrap="square">
            <a:spAutoFit/>
          </a:bodyPr>
          <a:lstStyle/>
          <a:p>
            <a:pPr marL="285750" indent="-285750">
              <a:buFont typeface="Arial" panose="020B0604020202020204" pitchFamily="34" charset="0"/>
              <a:buChar char="•"/>
            </a:pPr>
            <a:r>
              <a:rPr lang="en-US" sz="1600" dirty="0"/>
              <a:t>USB-powered, making it more suitable to </a:t>
            </a:r>
            <a:r>
              <a:rPr lang="en-US" sz="1600" dirty="0" err="1"/>
              <a:t>botball</a:t>
            </a:r>
            <a:r>
              <a:rPr lang="en-US" sz="1600" dirty="0"/>
              <a:t>-style robotics.</a:t>
            </a:r>
          </a:p>
          <a:p>
            <a:pPr marL="285750" indent="-285750">
              <a:buFont typeface="Arial" panose="020B0604020202020204" pitchFamily="34" charset="0"/>
              <a:buChar char="•"/>
            </a:pPr>
            <a:r>
              <a:rPr lang="en-US" altLang="zh-Hans" sz="1600" dirty="0"/>
              <a:t>Cheap</a:t>
            </a:r>
            <a:r>
              <a:rPr lang="zh-Hans" altLang="en-US" sz="1600" dirty="0"/>
              <a:t> </a:t>
            </a:r>
            <a:r>
              <a:rPr lang="en-US" altLang="zh-Hans" sz="1600" dirty="0"/>
              <a:t>cost</a:t>
            </a:r>
            <a:r>
              <a:rPr lang="zh-Hans" altLang="en-US" sz="1600" dirty="0"/>
              <a:t> </a:t>
            </a:r>
            <a:endParaRPr lang="en-US" altLang="zh-Hans" sz="1600" dirty="0"/>
          </a:p>
        </p:txBody>
      </p:sp>
      <p:pic>
        <p:nvPicPr>
          <p:cNvPr id="7" name="Picture 6">
            <a:extLst>
              <a:ext uri="{FF2B5EF4-FFF2-40B4-BE49-F238E27FC236}">
                <a16:creationId xmlns:a16="http://schemas.microsoft.com/office/drawing/2014/main" id="{77211992-F64B-C54B-921F-02EBEDDF3B48}"/>
              </a:ext>
            </a:extLst>
          </p:cNvPr>
          <p:cNvPicPr>
            <a:picLocks noChangeAspect="1"/>
          </p:cNvPicPr>
          <p:nvPr/>
        </p:nvPicPr>
        <p:blipFill>
          <a:blip r:embed="rId5"/>
          <a:stretch>
            <a:fillRect/>
          </a:stretch>
        </p:blipFill>
        <p:spPr>
          <a:xfrm>
            <a:off x="3384430" y="3242450"/>
            <a:ext cx="5112409" cy="1340232"/>
          </a:xfrm>
          <a:prstGeom prst="rect">
            <a:avLst/>
          </a:prstGeom>
        </p:spPr>
      </p:pic>
      <p:sp>
        <p:nvSpPr>
          <p:cNvPr id="8" name="TextBox 7">
            <a:extLst>
              <a:ext uri="{FF2B5EF4-FFF2-40B4-BE49-F238E27FC236}">
                <a16:creationId xmlns:a16="http://schemas.microsoft.com/office/drawing/2014/main" id="{F2EAA178-1214-4447-9A10-11406CD7E5F7}"/>
              </a:ext>
            </a:extLst>
          </p:cNvPr>
          <p:cNvSpPr txBox="1"/>
          <p:nvPr/>
        </p:nvSpPr>
        <p:spPr>
          <a:xfrm>
            <a:off x="3677783" y="4542850"/>
            <a:ext cx="1143000" cy="307777"/>
          </a:xfrm>
          <a:prstGeom prst="rect">
            <a:avLst/>
          </a:prstGeom>
          <a:noFill/>
        </p:spPr>
        <p:txBody>
          <a:bodyPr wrap="square" rtlCol="0">
            <a:spAutoFit/>
          </a:bodyPr>
          <a:lstStyle/>
          <a:p>
            <a:r>
              <a:rPr lang="en-US" dirty="0"/>
              <a:t>Color image</a:t>
            </a:r>
          </a:p>
        </p:txBody>
      </p:sp>
      <p:sp>
        <p:nvSpPr>
          <p:cNvPr id="9" name="TextBox 8">
            <a:extLst>
              <a:ext uri="{FF2B5EF4-FFF2-40B4-BE49-F238E27FC236}">
                <a16:creationId xmlns:a16="http://schemas.microsoft.com/office/drawing/2014/main" id="{2D8F73A4-3702-5742-8B3E-F5DE4CD1E9D1}"/>
              </a:ext>
            </a:extLst>
          </p:cNvPr>
          <p:cNvSpPr txBox="1"/>
          <p:nvPr/>
        </p:nvSpPr>
        <p:spPr>
          <a:xfrm>
            <a:off x="5391554" y="4586483"/>
            <a:ext cx="1282148" cy="307777"/>
          </a:xfrm>
          <a:prstGeom prst="rect">
            <a:avLst/>
          </a:prstGeom>
          <a:noFill/>
        </p:spPr>
        <p:txBody>
          <a:bodyPr wrap="square" rtlCol="0">
            <a:spAutoFit/>
          </a:bodyPr>
          <a:lstStyle/>
          <a:p>
            <a:r>
              <a:rPr lang="en-US" dirty="0"/>
              <a:t>Depth image</a:t>
            </a:r>
          </a:p>
        </p:txBody>
      </p:sp>
      <p:sp>
        <p:nvSpPr>
          <p:cNvPr id="10" name="TextBox 9">
            <a:extLst>
              <a:ext uri="{FF2B5EF4-FFF2-40B4-BE49-F238E27FC236}">
                <a16:creationId xmlns:a16="http://schemas.microsoft.com/office/drawing/2014/main" id="{766B5F6B-8583-364A-8518-9A61534D9750}"/>
              </a:ext>
            </a:extLst>
          </p:cNvPr>
          <p:cNvSpPr txBox="1"/>
          <p:nvPr/>
        </p:nvSpPr>
        <p:spPr>
          <a:xfrm>
            <a:off x="7063971" y="4586482"/>
            <a:ext cx="1282148" cy="307777"/>
          </a:xfrm>
          <a:prstGeom prst="rect">
            <a:avLst/>
          </a:prstGeom>
          <a:noFill/>
        </p:spPr>
        <p:txBody>
          <a:bodyPr wrap="square" rtlCol="0">
            <a:spAutoFit/>
          </a:bodyPr>
          <a:lstStyle/>
          <a:p>
            <a:r>
              <a:rPr lang="en-US" dirty="0"/>
              <a:t>Cloud points</a:t>
            </a:r>
          </a:p>
        </p:txBody>
      </p:sp>
      <p:sp>
        <p:nvSpPr>
          <p:cNvPr id="11" name="Rectangle 10">
            <a:extLst>
              <a:ext uri="{FF2B5EF4-FFF2-40B4-BE49-F238E27FC236}">
                <a16:creationId xmlns:a16="http://schemas.microsoft.com/office/drawing/2014/main" id="{C5C55C35-95CB-9846-A236-6E19A095FC79}"/>
              </a:ext>
            </a:extLst>
          </p:cNvPr>
          <p:cNvSpPr/>
          <p:nvPr/>
        </p:nvSpPr>
        <p:spPr>
          <a:xfrm>
            <a:off x="5666001" y="1371770"/>
            <a:ext cx="1710725" cy="369332"/>
          </a:xfrm>
          <a:prstGeom prst="rect">
            <a:avLst/>
          </a:prstGeom>
        </p:spPr>
        <p:txBody>
          <a:bodyPr wrap="none">
            <a:spAutoFit/>
          </a:bodyPr>
          <a:lstStyle/>
          <a:p>
            <a:r>
              <a:rPr lang="en-US" sz="1800" dirty="0"/>
              <a:t>Depth Sensors</a:t>
            </a:r>
          </a:p>
        </p:txBody>
      </p:sp>
      <p:cxnSp>
        <p:nvCxnSpPr>
          <p:cNvPr id="12" name="Straight Arrow Connector 11">
            <a:extLst>
              <a:ext uri="{FF2B5EF4-FFF2-40B4-BE49-F238E27FC236}">
                <a16:creationId xmlns:a16="http://schemas.microsoft.com/office/drawing/2014/main" id="{68AF5D28-34A7-6F44-82DC-11E7C275FDF7}"/>
              </a:ext>
            </a:extLst>
          </p:cNvPr>
          <p:cNvCxnSpPr/>
          <p:nvPr/>
        </p:nvCxnSpPr>
        <p:spPr>
          <a:xfrm flipV="1">
            <a:off x="934278" y="1741102"/>
            <a:ext cx="2450152" cy="306359"/>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61547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7EC6E-6540-BB47-BE2A-4C4EAD6DE70B}"/>
              </a:ext>
            </a:extLst>
          </p:cNvPr>
          <p:cNvSpPr>
            <a:spLocks noGrp="1"/>
          </p:cNvSpPr>
          <p:nvPr>
            <p:ph type="title"/>
          </p:nvPr>
        </p:nvSpPr>
        <p:spPr/>
        <p:txBody>
          <a:bodyPr/>
          <a:lstStyle/>
          <a:p>
            <a:r>
              <a:rPr lang="en-US" dirty="0"/>
              <a:t>Research Aim</a:t>
            </a:r>
          </a:p>
        </p:txBody>
      </p:sp>
      <p:pic>
        <p:nvPicPr>
          <p:cNvPr id="21" name="图片 2">
            <a:extLst>
              <a:ext uri="{FF2B5EF4-FFF2-40B4-BE49-F238E27FC236}">
                <a16:creationId xmlns:a16="http://schemas.microsoft.com/office/drawing/2014/main" id="{91E0075C-26D2-9C40-81DB-69A5A146AB6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0576" y="1566220"/>
            <a:ext cx="3794414" cy="3158865"/>
          </a:xfrm>
          <a:prstGeom prst="rect">
            <a:avLst/>
          </a:prstGeom>
          <a:noFill/>
          <a:ln>
            <a:noFill/>
          </a:ln>
        </p:spPr>
      </p:pic>
      <p:sp>
        <p:nvSpPr>
          <p:cNvPr id="23" name="TextBox 22">
            <a:extLst>
              <a:ext uri="{FF2B5EF4-FFF2-40B4-BE49-F238E27FC236}">
                <a16:creationId xmlns:a16="http://schemas.microsoft.com/office/drawing/2014/main" id="{6594FCA5-3C0F-7A47-8557-84C9C2D0F051}"/>
              </a:ext>
            </a:extLst>
          </p:cNvPr>
          <p:cNvSpPr txBox="1"/>
          <p:nvPr/>
        </p:nvSpPr>
        <p:spPr>
          <a:xfrm>
            <a:off x="520627" y="1139151"/>
            <a:ext cx="3681449" cy="369332"/>
          </a:xfrm>
          <a:prstGeom prst="rect">
            <a:avLst/>
          </a:prstGeom>
          <a:noFill/>
        </p:spPr>
        <p:txBody>
          <a:bodyPr wrap="square" rtlCol="0">
            <a:spAutoFit/>
          </a:bodyPr>
          <a:lstStyle/>
          <a:p>
            <a:r>
              <a:rPr lang="en-US" sz="1800" dirty="0"/>
              <a:t>Pipeline of Indoor service process </a:t>
            </a:r>
          </a:p>
        </p:txBody>
      </p:sp>
      <p:pic>
        <p:nvPicPr>
          <p:cNvPr id="29" name="Picture 28">
            <a:extLst>
              <a:ext uri="{FF2B5EF4-FFF2-40B4-BE49-F238E27FC236}">
                <a16:creationId xmlns:a16="http://schemas.microsoft.com/office/drawing/2014/main" id="{D25441EB-9F5E-CC43-B4F6-D36C3FE3FFF8}"/>
              </a:ext>
            </a:extLst>
          </p:cNvPr>
          <p:cNvPicPr>
            <a:picLocks noChangeAspect="1"/>
          </p:cNvPicPr>
          <p:nvPr/>
        </p:nvPicPr>
        <p:blipFill>
          <a:blip r:embed="rId4"/>
          <a:stretch>
            <a:fillRect/>
          </a:stretch>
        </p:blipFill>
        <p:spPr>
          <a:xfrm>
            <a:off x="4626561" y="1562348"/>
            <a:ext cx="3895245" cy="2041520"/>
          </a:xfrm>
          <a:prstGeom prst="rect">
            <a:avLst/>
          </a:prstGeom>
        </p:spPr>
      </p:pic>
      <p:sp>
        <p:nvSpPr>
          <p:cNvPr id="3" name="TextBox 2">
            <a:extLst>
              <a:ext uri="{FF2B5EF4-FFF2-40B4-BE49-F238E27FC236}">
                <a16:creationId xmlns:a16="http://schemas.microsoft.com/office/drawing/2014/main" id="{B6D03A5C-265E-DD46-BDA0-52BD8CE071FC}"/>
              </a:ext>
            </a:extLst>
          </p:cNvPr>
          <p:cNvSpPr txBox="1"/>
          <p:nvPr/>
        </p:nvSpPr>
        <p:spPr>
          <a:xfrm>
            <a:off x="4556496" y="854109"/>
            <a:ext cx="4035376" cy="830997"/>
          </a:xfrm>
          <a:prstGeom prst="rect">
            <a:avLst/>
          </a:prstGeom>
          <a:noFill/>
        </p:spPr>
        <p:txBody>
          <a:bodyPr wrap="square" rtlCol="0">
            <a:spAutoFit/>
          </a:bodyPr>
          <a:lstStyle/>
          <a:p>
            <a:r>
              <a:rPr lang="en-US" sz="1600" dirty="0"/>
              <a:t>Estimation of motion position of HSR</a:t>
            </a:r>
          </a:p>
          <a:p>
            <a:r>
              <a:rPr lang="en-US" altLang="zh-Hans" sz="1600" dirty="0">
                <a:sym typeface="Wingdings" pitchFamily="2" charset="2"/>
              </a:rPr>
              <a:t>      </a:t>
            </a:r>
          </a:p>
          <a:p>
            <a:r>
              <a:rPr lang="en-US" altLang="zh-Hans" sz="1600" dirty="0">
                <a:sym typeface="Wingdings" pitchFamily="2" charset="2"/>
              </a:rPr>
              <a:t>                         Depth Sensor</a:t>
            </a:r>
            <a:r>
              <a:rPr lang="zh-Hans" altLang="en-US" sz="1600" dirty="0"/>
              <a:t> </a:t>
            </a:r>
            <a:endParaRPr lang="en-US" sz="1600" dirty="0"/>
          </a:p>
        </p:txBody>
      </p:sp>
      <p:sp>
        <p:nvSpPr>
          <p:cNvPr id="4" name="Rectangle 3">
            <a:extLst>
              <a:ext uri="{FF2B5EF4-FFF2-40B4-BE49-F238E27FC236}">
                <a16:creationId xmlns:a16="http://schemas.microsoft.com/office/drawing/2014/main" id="{24869E7F-9F62-954E-8301-66DC5CA91C94}"/>
              </a:ext>
            </a:extLst>
          </p:cNvPr>
          <p:cNvSpPr/>
          <p:nvPr/>
        </p:nvSpPr>
        <p:spPr>
          <a:xfrm>
            <a:off x="4750905" y="3653569"/>
            <a:ext cx="4572000" cy="1169551"/>
          </a:xfrm>
          <a:prstGeom prst="rect">
            <a:avLst/>
          </a:prstGeom>
        </p:spPr>
        <p:txBody>
          <a:bodyPr>
            <a:spAutoFit/>
          </a:bodyPr>
          <a:lstStyle/>
          <a:p>
            <a:pPr marL="158750" lvl="0">
              <a:buSzPts val="1100"/>
              <a:defRPr/>
            </a:pPr>
            <a:endParaRPr lang="en-US" dirty="0"/>
          </a:p>
          <a:p>
            <a:pPr marL="158750" lvl="0">
              <a:buSzPts val="1100"/>
              <a:defRPr/>
            </a:pPr>
            <a:r>
              <a:rPr lang="en-US" dirty="0"/>
              <a:t>World coordinate system x, y, z</a:t>
            </a:r>
          </a:p>
          <a:p>
            <a:pPr marL="158750" lvl="0">
              <a:buSzPts val="1100"/>
              <a:defRPr/>
            </a:pPr>
            <a:r>
              <a:rPr lang="en-US" dirty="0"/>
              <a:t>Find the camera local coordinate system</a:t>
            </a:r>
          </a:p>
          <a:p>
            <a:pPr marL="158750" lvl="0">
              <a:buSzPts val="1100"/>
              <a:defRPr/>
            </a:pPr>
            <a:r>
              <a:rPr lang="en-US" dirty="0"/>
              <a:t>(determine the position of the camera in the world coordinate system in each frame)</a:t>
            </a:r>
          </a:p>
        </p:txBody>
      </p:sp>
      <p:sp>
        <p:nvSpPr>
          <p:cNvPr id="5" name="Right Arrow 4">
            <a:extLst>
              <a:ext uri="{FF2B5EF4-FFF2-40B4-BE49-F238E27FC236}">
                <a16:creationId xmlns:a16="http://schemas.microsoft.com/office/drawing/2014/main" id="{3A153869-81AE-ED4A-9872-7F27E501C136}"/>
              </a:ext>
            </a:extLst>
          </p:cNvPr>
          <p:cNvSpPr/>
          <p:nvPr/>
        </p:nvSpPr>
        <p:spPr>
          <a:xfrm>
            <a:off x="5265336" y="1398670"/>
            <a:ext cx="653144" cy="2196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6243955-F009-F24A-836D-3F616097B463}"/>
              </a:ext>
            </a:extLst>
          </p:cNvPr>
          <p:cNvSpPr/>
          <p:nvPr/>
        </p:nvSpPr>
        <p:spPr>
          <a:xfrm>
            <a:off x="198783" y="2017643"/>
            <a:ext cx="1679713" cy="224624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6E911133-9629-A040-B19F-7717AA24791B}"/>
              </a:ext>
            </a:extLst>
          </p:cNvPr>
          <p:cNvSpPr/>
          <p:nvPr/>
        </p:nvSpPr>
        <p:spPr>
          <a:xfrm>
            <a:off x="4556496" y="854108"/>
            <a:ext cx="4488113" cy="3969011"/>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0AAD046D-F45E-E441-8164-CF48F8422AD2}"/>
              </a:ext>
            </a:extLst>
          </p:cNvPr>
          <p:cNvSpPr/>
          <p:nvPr/>
        </p:nvSpPr>
        <p:spPr>
          <a:xfrm>
            <a:off x="4899991" y="3904608"/>
            <a:ext cx="3525641" cy="4074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1CABC4E-573D-CC4F-A86D-FCF409C91DAC}"/>
              </a:ext>
            </a:extLst>
          </p:cNvPr>
          <p:cNvSpPr txBox="1"/>
          <p:nvPr/>
        </p:nvSpPr>
        <p:spPr>
          <a:xfrm>
            <a:off x="4829925" y="3603868"/>
            <a:ext cx="1238420" cy="307777"/>
          </a:xfrm>
          <a:prstGeom prst="rect">
            <a:avLst/>
          </a:prstGeom>
          <a:noFill/>
        </p:spPr>
        <p:txBody>
          <a:bodyPr wrap="square" rtlCol="0">
            <a:spAutoFit/>
          </a:bodyPr>
          <a:lstStyle/>
          <a:p>
            <a:r>
              <a:rPr lang="en-US" dirty="0">
                <a:solidFill>
                  <a:srgbClr val="FF0000"/>
                </a:solidFill>
              </a:rPr>
              <a:t>PROBLEM?</a:t>
            </a:r>
          </a:p>
        </p:txBody>
      </p:sp>
    </p:spTree>
    <p:extLst>
      <p:ext uri="{BB962C8B-B14F-4D97-AF65-F5344CB8AC3E}">
        <p14:creationId xmlns:p14="http://schemas.microsoft.com/office/powerpoint/2010/main" val="1726021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27C36-97EA-864D-8E5A-1DC671686EDC}"/>
              </a:ext>
            </a:extLst>
          </p:cNvPr>
          <p:cNvSpPr>
            <a:spLocks noGrp="1"/>
          </p:cNvSpPr>
          <p:nvPr>
            <p:ph type="title"/>
          </p:nvPr>
        </p:nvSpPr>
        <p:spPr/>
        <p:txBody>
          <a:bodyPr/>
          <a:lstStyle/>
          <a:p>
            <a:r>
              <a:rPr lang="en-US" dirty="0"/>
              <a:t>System Overview</a:t>
            </a:r>
          </a:p>
        </p:txBody>
      </p:sp>
      <p:pic>
        <p:nvPicPr>
          <p:cNvPr id="4" name="图片 35">
            <a:extLst>
              <a:ext uri="{FF2B5EF4-FFF2-40B4-BE49-F238E27FC236}">
                <a16:creationId xmlns:a16="http://schemas.microsoft.com/office/drawing/2014/main" id="{FD94E923-F8EA-4848-91C3-883BA258D30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60230" y="1322632"/>
            <a:ext cx="2331197" cy="2937782"/>
          </a:xfrm>
          <a:prstGeom prst="rect">
            <a:avLst/>
          </a:prstGeom>
          <a:noFill/>
          <a:ln>
            <a:noFill/>
          </a:ln>
        </p:spPr>
      </p:pic>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0C20728D-157A-C446-B4B9-41423D7EC763}"/>
                  </a:ext>
                </a:extLst>
              </p:cNvPr>
              <p:cNvSpPr/>
              <p:nvPr/>
            </p:nvSpPr>
            <p:spPr>
              <a:xfrm>
                <a:off x="158626" y="936427"/>
                <a:ext cx="5680785" cy="3323987"/>
              </a:xfrm>
              <a:prstGeom prst="rect">
                <a:avLst/>
              </a:prstGeom>
            </p:spPr>
            <p:txBody>
              <a:bodyPr wrap="square">
                <a:spAutoFit/>
              </a:bodyPr>
              <a:lstStyle/>
              <a:p>
                <a:pPr algn="just"/>
                <a:r>
                  <a:rPr lang="en-US" b="1" kern="100" dirty="0">
                    <a:latin typeface="Times New Roman" panose="02020603050405020304" pitchFamily="18" charset="0"/>
                    <a:ea typeface="Yu Mincho" panose="02020400000000000000" pitchFamily="18" charset="-128"/>
                    <a:cs typeface="Times New Roman" panose="02020603050405020304" pitchFamily="18" charset="0"/>
                  </a:rPr>
                  <a:t>Input</a:t>
                </a:r>
                <a:r>
                  <a:rPr lang="en-US" kern="100" dirty="0">
                    <a:latin typeface="Times New Roman" panose="02020603050405020304" pitchFamily="18" charset="0"/>
                    <a:ea typeface="Yu Mincho" panose="02020400000000000000" pitchFamily="18" charset="-128"/>
                    <a:cs typeface="Times New Roman" panose="02020603050405020304" pitchFamily="18" charset="0"/>
                  </a:rPr>
                  <a:t> : color image and depth image captured using a </a:t>
                </a:r>
                <a:r>
                  <a:rPr lang="en-US" kern="100" dirty="0" err="1">
                    <a:latin typeface="Times New Roman" panose="02020603050405020304" pitchFamily="18" charset="0"/>
                    <a:ea typeface="Yu Mincho" panose="02020400000000000000" pitchFamily="18" charset="-128"/>
                    <a:cs typeface="Times New Roman" panose="02020603050405020304" pitchFamily="18" charset="0"/>
                  </a:rPr>
                  <a:t>Xtion</a:t>
                </a:r>
                <a:r>
                  <a:rPr lang="en-US" kern="100" dirty="0">
                    <a:latin typeface="Times New Roman" panose="02020603050405020304" pitchFamily="18" charset="0"/>
                    <a:ea typeface="Yu Mincho" panose="02020400000000000000" pitchFamily="18" charset="-128"/>
                    <a:cs typeface="Times New Roman" panose="02020603050405020304" pitchFamily="18" charset="0"/>
                  </a:rPr>
                  <a:t> PRO LIVE sensor .</a:t>
                </a:r>
              </a:p>
              <a:p>
                <a:pPr algn="just"/>
                <a:r>
                  <a:rPr lang="en-US" b="1" kern="100" dirty="0">
                    <a:latin typeface="Times New Roman" panose="02020603050405020304" pitchFamily="18" charset="0"/>
                    <a:ea typeface="Yu Mincho" panose="02020400000000000000" pitchFamily="18" charset="-128"/>
                    <a:cs typeface="Times New Roman" panose="02020603050405020304" pitchFamily="18" charset="0"/>
                  </a:rPr>
                  <a:t>Processing:</a:t>
                </a:r>
                <a:endParaRPr lang="en-US" sz="1600" b="1" kern="100" dirty="0">
                  <a:effectLst/>
                  <a:latin typeface="DengXian" panose="02010600030101010101" pitchFamily="2" charset="-122"/>
                  <a:ea typeface="DengXian" panose="02010600030101010101" pitchFamily="2" charset="-122"/>
                  <a:cs typeface="Times New Roman" panose="02020603050405020304" pitchFamily="18" charset="0"/>
                </a:endParaRPr>
              </a:p>
              <a:p>
                <a:pPr marL="342900" lvl="0" indent="-342900" algn="just">
                  <a:buFont typeface="+mj-lt"/>
                  <a:buAutoNum type="arabicParenBoth"/>
                </a:pPr>
                <a:r>
                  <a:rPr lang="en-US" kern="100" dirty="0">
                    <a:latin typeface="Times New Roman" panose="02020603050405020304" pitchFamily="18" charset="0"/>
                    <a:ea typeface="DengXian" panose="02010600030101010101" pitchFamily="2" charset="-122"/>
                    <a:cs typeface="Times New Roman" panose="02020603050405020304" pitchFamily="18" charset="0"/>
                  </a:rPr>
                  <a:t>For the new arrival of the current frame, extract the </a:t>
                </a:r>
                <a:r>
                  <a:rPr lang="en-US" kern="100" dirty="0" err="1">
                    <a:latin typeface="Times New Roman" panose="02020603050405020304" pitchFamily="18" charset="0"/>
                    <a:ea typeface="DengXian" panose="02010600030101010101" pitchFamily="2" charset="-122"/>
                    <a:cs typeface="Times New Roman" panose="02020603050405020304" pitchFamily="18" charset="0"/>
                  </a:rPr>
                  <a:t>keypoints</a:t>
                </a:r>
                <a:r>
                  <a:rPr lang="en-US" kern="100" dirty="0">
                    <a:latin typeface="Times New Roman" panose="02020603050405020304" pitchFamily="18" charset="0"/>
                    <a:ea typeface="DengXian" panose="02010600030101010101" pitchFamily="2" charset="-122"/>
                    <a:cs typeface="Times New Roman" panose="02020603050405020304" pitchFamily="18" charset="0"/>
                  </a:rPr>
                  <a:t> and descriptors.</a:t>
                </a:r>
                <a:endParaRPr lang="en-US" sz="1600" kern="100" dirty="0">
                  <a:effectLst/>
                  <a:latin typeface="Times New Roman" panose="02020603050405020304" pitchFamily="18" charset="0"/>
                  <a:ea typeface="DengXian" panose="02010600030101010101" pitchFamily="2" charset="-122"/>
                  <a:cs typeface="Times New Roman" panose="02020603050405020304" pitchFamily="18" charset="0"/>
                </a:endParaRPr>
              </a:p>
              <a:p>
                <a:pPr marL="342900" lvl="0" indent="-342900" algn="just">
                  <a:buFont typeface="+mj-lt"/>
                  <a:buAutoNum type="arabicParenBoth"/>
                </a:pPr>
                <a:r>
                  <a:rPr lang="en-US" kern="100" dirty="0">
                    <a:solidFill>
                      <a:schemeClr val="tx2"/>
                    </a:solidFill>
                    <a:latin typeface="Times New Roman" panose="02020603050405020304" pitchFamily="18" charset="0"/>
                    <a:ea typeface="DengXian" panose="02010600030101010101" pitchFamily="2" charset="-122"/>
                    <a:cs typeface="Times New Roman" panose="02020603050405020304" pitchFamily="18" charset="0"/>
                  </a:rPr>
                  <a:t>If the system is not initialized, take this frame as a reference frame, calculate the 3D position of the key points according to the depth map, and return to the first step.</a:t>
                </a:r>
              </a:p>
              <a:p>
                <a:pPr marL="342900" lvl="0" indent="-342900" algn="just">
                  <a:buFont typeface="+mj-lt"/>
                  <a:buAutoNum type="arabicParenBoth"/>
                </a:pPr>
                <a:r>
                  <a:rPr lang="en-US" kern="100" dirty="0">
                    <a:solidFill>
                      <a:schemeClr val="tx2"/>
                    </a:solidFill>
                    <a:latin typeface="Times New Roman" panose="02020603050405020304" pitchFamily="18" charset="0"/>
                    <a:ea typeface="DengXian" panose="02010600030101010101" pitchFamily="2" charset="-122"/>
                    <a:cs typeface="Times New Roman" panose="02020603050405020304" pitchFamily="18" charset="0"/>
                  </a:rPr>
                  <a:t>Estimate the motion </a:t>
                </a:r>
                <a14:m>
                  <m:oMath xmlns:m="http://schemas.openxmlformats.org/officeDocument/2006/math">
                    <m:sSub>
                      <m:sSubPr>
                        <m:ctrlPr>
                          <a:rPr lang="en-US" i="1" kern="100">
                            <a:solidFill>
                              <a:schemeClr val="tx2"/>
                            </a:solidFill>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solidFill>
                              <a:schemeClr val="tx2"/>
                            </a:solidFill>
                            <a:latin typeface="Cambria Math" panose="02040503050406030204" pitchFamily="18" charset="0"/>
                            <a:ea typeface="DengXian" panose="02010600030101010101" pitchFamily="2" charset="-122"/>
                            <a:cs typeface="Times New Roman" panose="02020603050405020304" pitchFamily="18" charset="0"/>
                          </a:rPr>
                          <m:t>𝑇</m:t>
                        </m:r>
                      </m:e>
                      <m:sub>
                        <m:r>
                          <a:rPr lang="en-US" i="1" kern="100">
                            <a:solidFill>
                              <a:schemeClr val="tx2"/>
                            </a:solidFill>
                            <a:latin typeface="Cambria Math" panose="02040503050406030204" pitchFamily="18" charset="0"/>
                            <a:ea typeface="DengXian" panose="02010600030101010101" pitchFamily="2" charset="-122"/>
                            <a:cs typeface="Times New Roman" panose="02020603050405020304" pitchFamily="18" charset="0"/>
                          </a:rPr>
                          <m:t>𝑘</m:t>
                        </m:r>
                      </m:sub>
                    </m:sSub>
                    <m:r>
                      <a:rPr lang="en-US" i="1" kern="100">
                        <a:solidFill>
                          <a:schemeClr val="tx2"/>
                        </a:solidFill>
                        <a:latin typeface="Cambria Math" panose="02040503050406030204" pitchFamily="18" charset="0"/>
                        <a:ea typeface="DengXian" panose="02010600030101010101" pitchFamily="2" charset="-122"/>
                        <a:cs typeface="Times New Roman" panose="02020603050405020304" pitchFamily="18" charset="0"/>
                      </a:rPr>
                      <m:t> </m:t>
                    </m:r>
                  </m:oMath>
                </a14:m>
                <a:r>
                  <a:rPr lang="en-US" kern="100" dirty="0">
                    <a:solidFill>
                      <a:schemeClr val="tx2"/>
                    </a:solidFill>
                    <a:latin typeface="Times New Roman" panose="02020603050405020304" pitchFamily="18" charset="0"/>
                    <a:ea typeface="DengXian" panose="02010600030101010101" pitchFamily="2" charset="-122"/>
                    <a:cs typeface="Times New Roman" panose="02020603050405020304" pitchFamily="18" charset="0"/>
                  </a:rPr>
                  <a:t>of the reference frame and the current frame</a:t>
                </a:r>
                <a:endParaRPr lang="en-US" sz="1600" kern="100" dirty="0">
                  <a:solidFill>
                    <a:schemeClr val="tx2"/>
                  </a:solidFill>
                  <a:effectLst/>
                  <a:latin typeface="Times New Roman" panose="02020603050405020304" pitchFamily="18" charset="0"/>
                  <a:ea typeface="DengXian" panose="02010600030101010101" pitchFamily="2" charset="-122"/>
                  <a:cs typeface="Times New Roman" panose="02020603050405020304" pitchFamily="18" charset="0"/>
                </a:endParaRPr>
              </a:p>
              <a:p>
                <a:pPr marL="342900" lvl="0" indent="-342900" algn="just">
                  <a:buFont typeface="+mj-lt"/>
                  <a:buAutoNum type="arabicParenBoth"/>
                </a:pPr>
                <a:r>
                  <a:rPr lang="en-US" kern="100" dirty="0">
                    <a:solidFill>
                      <a:schemeClr val="tx2"/>
                    </a:solidFill>
                    <a:latin typeface="Times New Roman" panose="02020603050405020304" pitchFamily="18" charset="0"/>
                    <a:ea typeface="DengXian" panose="02010600030101010101" pitchFamily="2" charset="-122"/>
                    <a:cs typeface="Times New Roman" panose="02020603050405020304" pitchFamily="18" charset="0"/>
                  </a:rPr>
                  <a:t>Determine whether the above estimation is successful or not</a:t>
                </a:r>
                <a:endParaRPr lang="en-US" sz="1600" kern="100" dirty="0">
                  <a:solidFill>
                    <a:schemeClr val="tx2"/>
                  </a:solidFill>
                  <a:effectLst/>
                  <a:latin typeface="Times New Roman" panose="02020603050405020304" pitchFamily="18" charset="0"/>
                  <a:ea typeface="DengXian" panose="02010600030101010101" pitchFamily="2" charset="-122"/>
                  <a:cs typeface="Times New Roman" panose="02020603050405020304" pitchFamily="18" charset="0"/>
                </a:endParaRPr>
              </a:p>
              <a:p>
                <a:pPr marL="342900" lvl="0" indent="-342900" algn="just">
                  <a:buFont typeface="+mj-lt"/>
                  <a:buAutoNum type="arabicParenBoth"/>
                </a:pPr>
                <a:r>
                  <a:rPr lang="en-US" kern="100" dirty="0">
                    <a:solidFill>
                      <a:schemeClr val="tx2"/>
                    </a:solidFill>
                    <a:latin typeface="Times New Roman" panose="02020603050405020304" pitchFamily="18" charset="0"/>
                    <a:ea typeface="DengXian" panose="02010600030101010101" pitchFamily="2" charset="-122"/>
                    <a:cs typeface="Times New Roman" panose="02020603050405020304" pitchFamily="18" charset="0"/>
                  </a:rPr>
                  <a:t>If successful, the current frame as a new reference frame, return to the first step. If failed, record the number of consecutive lost frames. When the continuous loss of more than a certain number of frames, set VO state is lost, then set algorithm ends. If not exceeded, return to the first step.</a:t>
                </a:r>
                <a:endParaRPr lang="en-US" sz="1600" kern="100" dirty="0">
                  <a:solidFill>
                    <a:schemeClr val="tx2"/>
                  </a:solidFill>
                  <a:effectLst/>
                  <a:latin typeface="Times New Roman" panose="02020603050405020304" pitchFamily="18" charset="0"/>
                  <a:ea typeface="DengXian" panose="02010600030101010101" pitchFamily="2" charset="-122"/>
                  <a:cs typeface="Times New Roman" panose="02020603050405020304" pitchFamily="18" charset="0"/>
                </a:endParaRPr>
              </a:p>
            </p:txBody>
          </p:sp>
        </mc:Choice>
        <mc:Fallback>
          <p:sp>
            <p:nvSpPr>
              <p:cNvPr id="5" name="Rectangle 4">
                <a:extLst>
                  <a:ext uri="{FF2B5EF4-FFF2-40B4-BE49-F238E27FC236}">
                    <a16:creationId xmlns:a16="http://schemas.microsoft.com/office/drawing/2014/main" id="{0C20728D-157A-C446-B4B9-41423D7EC763}"/>
                  </a:ext>
                </a:extLst>
              </p:cNvPr>
              <p:cNvSpPr>
                <a:spLocks noRot="1" noChangeAspect="1" noMove="1" noResize="1" noEditPoints="1" noAdjustHandles="1" noChangeArrowheads="1" noChangeShapeType="1" noTextEdit="1"/>
              </p:cNvSpPr>
              <p:nvPr/>
            </p:nvSpPr>
            <p:spPr>
              <a:xfrm>
                <a:off x="158626" y="936427"/>
                <a:ext cx="5680785" cy="3323987"/>
              </a:xfrm>
              <a:prstGeom prst="rect">
                <a:avLst/>
              </a:prstGeom>
              <a:blipFill>
                <a:blip r:embed="rId4"/>
                <a:stretch>
                  <a:fillRect l="-223" t="-382" r="-223" b="-76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0973ECD7-ABDA-834F-BF68-E1A03341FDDD}"/>
              </a:ext>
            </a:extLst>
          </p:cNvPr>
          <p:cNvPicPr>
            <a:picLocks noChangeAspect="1"/>
          </p:cNvPicPr>
          <p:nvPr/>
        </p:nvPicPr>
        <p:blipFill>
          <a:blip r:embed="rId5"/>
          <a:stretch>
            <a:fillRect/>
          </a:stretch>
        </p:blipFill>
        <p:spPr>
          <a:xfrm>
            <a:off x="228271" y="2229089"/>
            <a:ext cx="2630803" cy="2031325"/>
          </a:xfrm>
          <a:prstGeom prst="rect">
            <a:avLst/>
          </a:prstGeom>
        </p:spPr>
      </p:pic>
      <p:sp>
        <p:nvSpPr>
          <p:cNvPr id="10" name="Rectangle 9">
            <a:extLst>
              <a:ext uri="{FF2B5EF4-FFF2-40B4-BE49-F238E27FC236}">
                <a16:creationId xmlns:a16="http://schemas.microsoft.com/office/drawing/2014/main" id="{B1B0C173-A275-C249-BA4E-B80F07A011D5}"/>
              </a:ext>
            </a:extLst>
          </p:cNvPr>
          <p:cNvSpPr/>
          <p:nvPr/>
        </p:nvSpPr>
        <p:spPr>
          <a:xfrm>
            <a:off x="2859074" y="2338826"/>
            <a:ext cx="3323065" cy="1384995"/>
          </a:xfrm>
          <a:prstGeom prst="rect">
            <a:avLst/>
          </a:prstGeom>
        </p:spPr>
        <p:txBody>
          <a:bodyPr wrap="square">
            <a:spAutoFit/>
          </a:bodyPr>
          <a:lstStyle/>
          <a:p>
            <a:r>
              <a:rPr lang="en-US" altLang="zh-Hans" b="1" dirty="0"/>
              <a:t>(1) Feature</a:t>
            </a:r>
            <a:r>
              <a:rPr lang="zh-Hans" altLang="en-US" b="1" dirty="0"/>
              <a:t> </a:t>
            </a:r>
            <a:r>
              <a:rPr lang="en-US" altLang="zh-Hans" b="1" dirty="0"/>
              <a:t>detection</a:t>
            </a:r>
          </a:p>
          <a:p>
            <a:r>
              <a:rPr lang="en-US" altLang="ja-JP" dirty="0"/>
              <a:t>ORB Feature: fast and stable</a:t>
            </a:r>
          </a:p>
          <a:p>
            <a:r>
              <a:rPr lang="en-US" altLang="ja-JP" dirty="0"/>
              <a:t>Step 1: Detect Oriented FAST </a:t>
            </a:r>
            <a:r>
              <a:rPr lang="en-US" altLang="ja-JP" dirty="0" err="1"/>
              <a:t>keypoint</a:t>
            </a:r>
            <a:r>
              <a:rPr lang="en-US" altLang="ja-JP" dirty="0"/>
              <a:t> detector.</a:t>
            </a:r>
          </a:p>
          <a:p>
            <a:r>
              <a:rPr lang="en-US" altLang="ja-JP" dirty="0"/>
              <a:t>Step 2: Calculate the BRIEF description based on the </a:t>
            </a:r>
            <a:r>
              <a:rPr lang="en-US" altLang="ja-JP" dirty="0" err="1"/>
              <a:t>keypoint</a:t>
            </a:r>
            <a:r>
              <a:rPr lang="en-US" altLang="ja-JP" dirty="0"/>
              <a:t>.</a:t>
            </a:r>
            <a:endParaRPr lang="en-US" dirty="0"/>
          </a:p>
        </p:txBody>
      </p:sp>
    </p:spTree>
    <p:extLst>
      <p:ext uri="{BB962C8B-B14F-4D97-AF65-F5344CB8AC3E}">
        <p14:creationId xmlns:p14="http://schemas.microsoft.com/office/powerpoint/2010/main" val="1873645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27C36-97EA-864D-8E5A-1DC671686EDC}"/>
              </a:ext>
            </a:extLst>
          </p:cNvPr>
          <p:cNvSpPr>
            <a:spLocks noGrp="1"/>
          </p:cNvSpPr>
          <p:nvPr>
            <p:ph type="title"/>
          </p:nvPr>
        </p:nvSpPr>
        <p:spPr/>
        <p:txBody>
          <a:bodyPr/>
          <a:lstStyle/>
          <a:p>
            <a:r>
              <a:rPr lang="en-US" dirty="0"/>
              <a:t>System Overview</a:t>
            </a:r>
          </a:p>
        </p:txBody>
      </p:sp>
      <p:pic>
        <p:nvPicPr>
          <p:cNvPr id="4" name="图片 35">
            <a:extLst>
              <a:ext uri="{FF2B5EF4-FFF2-40B4-BE49-F238E27FC236}">
                <a16:creationId xmlns:a16="http://schemas.microsoft.com/office/drawing/2014/main" id="{FD94E923-F8EA-4848-91C3-883BA258D30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60230" y="1322632"/>
            <a:ext cx="2331197" cy="2937782"/>
          </a:xfrm>
          <a:prstGeom prst="rect">
            <a:avLst/>
          </a:prstGeom>
          <a:noFill/>
          <a:ln>
            <a:noFill/>
          </a:ln>
        </p:spPr>
      </p:pic>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0C20728D-157A-C446-B4B9-41423D7EC763}"/>
                  </a:ext>
                </a:extLst>
              </p:cNvPr>
              <p:cNvSpPr/>
              <p:nvPr/>
            </p:nvSpPr>
            <p:spPr>
              <a:xfrm>
                <a:off x="158626" y="936427"/>
                <a:ext cx="5680785" cy="3323987"/>
              </a:xfrm>
              <a:prstGeom prst="rect">
                <a:avLst/>
              </a:prstGeom>
            </p:spPr>
            <p:txBody>
              <a:bodyPr wrap="square">
                <a:spAutoFit/>
              </a:bodyPr>
              <a:lstStyle/>
              <a:p>
                <a:pPr algn="just"/>
                <a:r>
                  <a:rPr lang="en-US" b="1" kern="100" dirty="0">
                    <a:latin typeface="Times New Roman" panose="02020603050405020304" pitchFamily="18" charset="0"/>
                    <a:ea typeface="Yu Mincho" panose="02020400000000000000" pitchFamily="18" charset="-128"/>
                    <a:cs typeface="Times New Roman" panose="02020603050405020304" pitchFamily="18" charset="0"/>
                  </a:rPr>
                  <a:t>Input</a:t>
                </a:r>
                <a:r>
                  <a:rPr lang="en-US" kern="100" dirty="0">
                    <a:latin typeface="Times New Roman" panose="02020603050405020304" pitchFamily="18" charset="0"/>
                    <a:ea typeface="Yu Mincho" panose="02020400000000000000" pitchFamily="18" charset="-128"/>
                    <a:cs typeface="Times New Roman" panose="02020603050405020304" pitchFamily="18" charset="0"/>
                  </a:rPr>
                  <a:t> : color image and depth image captured using a </a:t>
                </a:r>
                <a:r>
                  <a:rPr lang="en-US" kern="100" dirty="0" err="1">
                    <a:latin typeface="Times New Roman" panose="02020603050405020304" pitchFamily="18" charset="0"/>
                    <a:ea typeface="Yu Mincho" panose="02020400000000000000" pitchFamily="18" charset="-128"/>
                    <a:cs typeface="Times New Roman" panose="02020603050405020304" pitchFamily="18" charset="0"/>
                  </a:rPr>
                  <a:t>Xtion</a:t>
                </a:r>
                <a:r>
                  <a:rPr lang="en-US" kern="100" dirty="0">
                    <a:latin typeface="Times New Roman" panose="02020603050405020304" pitchFamily="18" charset="0"/>
                    <a:ea typeface="Yu Mincho" panose="02020400000000000000" pitchFamily="18" charset="-128"/>
                    <a:cs typeface="Times New Roman" panose="02020603050405020304" pitchFamily="18" charset="0"/>
                  </a:rPr>
                  <a:t> PRO LIVE sensor .</a:t>
                </a:r>
              </a:p>
              <a:p>
                <a:pPr algn="just"/>
                <a:r>
                  <a:rPr lang="en-US" b="1" kern="100" dirty="0">
                    <a:latin typeface="Times New Roman" panose="02020603050405020304" pitchFamily="18" charset="0"/>
                    <a:ea typeface="Yu Mincho" panose="02020400000000000000" pitchFamily="18" charset="-128"/>
                    <a:cs typeface="Times New Roman" panose="02020603050405020304" pitchFamily="18" charset="0"/>
                  </a:rPr>
                  <a:t>Processing:</a:t>
                </a:r>
                <a:endParaRPr lang="en-US" sz="1600" b="1" kern="100" dirty="0">
                  <a:effectLst/>
                  <a:latin typeface="DengXian" panose="02010600030101010101" pitchFamily="2" charset="-122"/>
                  <a:ea typeface="DengXian" panose="02010600030101010101" pitchFamily="2" charset="-122"/>
                  <a:cs typeface="Times New Roman" panose="02020603050405020304" pitchFamily="18" charset="0"/>
                </a:endParaRPr>
              </a:p>
              <a:p>
                <a:pPr marL="342900" lvl="0" indent="-342900" algn="just">
                  <a:buFont typeface="+mj-lt"/>
                  <a:buAutoNum type="arabicParenBoth"/>
                </a:pPr>
                <a:r>
                  <a:rPr lang="en-US" kern="100" dirty="0">
                    <a:latin typeface="Times New Roman" panose="02020603050405020304" pitchFamily="18" charset="0"/>
                    <a:ea typeface="DengXian" panose="02010600030101010101" pitchFamily="2" charset="-122"/>
                    <a:cs typeface="Times New Roman" panose="02020603050405020304" pitchFamily="18" charset="0"/>
                  </a:rPr>
                  <a:t>For the new arrival of the current frame, extract the </a:t>
                </a:r>
                <a:r>
                  <a:rPr lang="en-US" kern="100" dirty="0" err="1">
                    <a:latin typeface="Times New Roman" panose="02020603050405020304" pitchFamily="18" charset="0"/>
                    <a:ea typeface="DengXian" panose="02010600030101010101" pitchFamily="2" charset="-122"/>
                    <a:cs typeface="Times New Roman" panose="02020603050405020304" pitchFamily="18" charset="0"/>
                  </a:rPr>
                  <a:t>keypoints</a:t>
                </a:r>
                <a:r>
                  <a:rPr lang="en-US" kern="100" dirty="0">
                    <a:latin typeface="Times New Roman" panose="02020603050405020304" pitchFamily="18" charset="0"/>
                    <a:ea typeface="DengXian" panose="02010600030101010101" pitchFamily="2" charset="-122"/>
                    <a:cs typeface="Times New Roman" panose="02020603050405020304" pitchFamily="18" charset="0"/>
                  </a:rPr>
                  <a:t> and descriptors.</a:t>
                </a:r>
                <a:endParaRPr lang="en-US" sz="1600" kern="100" dirty="0">
                  <a:effectLst/>
                  <a:latin typeface="Times New Roman" panose="02020603050405020304" pitchFamily="18" charset="0"/>
                  <a:ea typeface="DengXian" panose="02010600030101010101" pitchFamily="2" charset="-122"/>
                  <a:cs typeface="Times New Roman" panose="02020603050405020304" pitchFamily="18" charset="0"/>
                </a:endParaRPr>
              </a:p>
              <a:p>
                <a:pPr marL="342900" lvl="0" indent="-342900" algn="just">
                  <a:buFont typeface="+mj-lt"/>
                  <a:buAutoNum type="arabicParenBoth"/>
                </a:pPr>
                <a:r>
                  <a:rPr lang="en-US" kern="100" dirty="0">
                    <a:solidFill>
                      <a:schemeClr val="tx1"/>
                    </a:solidFill>
                    <a:latin typeface="Times New Roman" panose="02020603050405020304" pitchFamily="18" charset="0"/>
                    <a:ea typeface="DengXian" panose="02010600030101010101" pitchFamily="2" charset="-122"/>
                    <a:cs typeface="Times New Roman" panose="02020603050405020304" pitchFamily="18" charset="0"/>
                  </a:rPr>
                  <a:t>If the system is not initialized, take this frame as a </a:t>
                </a:r>
                <a:r>
                  <a:rPr lang="en-US" kern="100" dirty="0">
                    <a:solidFill>
                      <a:srgbClr val="FF0000"/>
                    </a:solidFill>
                    <a:latin typeface="Times New Roman" panose="02020603050405020304" pitchFamily="18" charset="0"/>
                    <a:ea typeface="DengXian" panose="02010600030101010101" pitchFamily="2" charset="-122"/>
                    <a:cs typeface="Times New Roman" panose="02020603050405020304" pitchFamily="18" charset="0"/>
                  </a:rPr>
                  <a:t>reference frame</a:t>
                </a:r>
                <a:r>
                  <a:rPr lang="en-US" kern="100" dirty="0">
                    <a:solidFill>
                      <a:schemeClr val="tx1"/>
                    </a:solidFill>
                    <a:latin typeface="Times New Roman" panose="02020603050405020304" pitchFamily="18" charset="0"/>
                    <a:ea typeface="DengXian" panose="02010600030101010101" pitchFamily="2" charset="-122"/>
                    <a:cs typeface="Times New Roman" panose="02020603050405020304" pitchFamily="18" charset="0"/>
                  </a:rPr>
                  <a:t>, calculate the 3D position of the key points according to the depth map, and return to the first step.</a:t>
                </a:r>
              </a:p>
              <a:p>
                <a:pPr marL="342900" lvl="0" indent="-342900" algn="just">
                  <a:buFont typeface="+mj-lt"/>
                  <a:buAutoNum type="arabicParenBoth"/>
                </a:pPr>
                <a:r>
                  <a:rPr lang="en-US" kern="100" dirty="0">
                    <a:solidFill>
                      <a:schemeClr val="tx2"/>
                    </a:solidFill>
                    <a:latin typeface="Times New Roman" panose="02020603050405020304" pitchFamily="18" charset="0"/>
                    <a:ea typeface="DengXian" panose="02010600030101010101" pitchFamily="2" charset="-122"/>
                    <a:cs typeface="Times New Roman" panose="02020603050405020304" pitchFamily="18" charset="0"/>
                  </a:rPr>
                  <a:t>Estimate the motion </a:t>
                </a:r>
                <a14:m>
                  <m:oMath xmlns:m="http://schemas.openxmlformats.org/officeDocument/2006/math">
                    <m:sSub>
                      <m:sSubPr>
                        <m:ctrlPr>
                          <a:rPr lang="en-US" i="1" kern="100">
                            <a:solidFill>
                              <a:schemeClr val="tx2"/>
                            </a:solidFill>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solidFill>
                              <a:schemeClr val="tx2"/>
                            </a:solidFill>
                            <a:latin typeface="Cambria Math" panose="02040503050406030204" pitchFamily="18" charset="0"/>
                            <a:ea typeface="DengXian" panose="02010600030101010101" pitchFamily="2" charset="-122"/>
                            <a:cs typeface="Times New Roman" panose="02020603050405020304" pitchFamily="18" charset="0"/>
                          </a:rPr>
                          <m:t>𝑇</m:t>
                        </m:r>
                      </m:e>
                      <m:sub>
                        <m:r>
                          <a:rPr lang="en-US" i="1" kern="100">
                            <a:solidFill>
                              <a:schemeClr val="tx2"/>
                            </a:solidFill>
                            <a:latin typeface="Cambria Math" panose="02040503050406030204" pitchFamily="18" charset="0"/>
                            <a:ea typeface="DengXian" panose="02010600030101010101" pitchFamily="2" charset="-122"/>
                            <a:cs typeface="Times New Roman" panose="02020603050405020304" pitchFamily="18" charset="0"/>
                          </a:rPr>
                          <m:t>𝑘</m:t>
                        </m:r>
                      </m:sub>
                    </m:sSub>
                    <m:r>
                      <a:rPr lang="en-US" i="1" kern="100">
                        <a:solidFill>
                          <a:schemeClr val="tx2"/>
                        </a:solidFill>
                        <a:latin typeface="Cambria Math" panose="02040503050406030204" pitchFamily="18" charset="0"/>
                        <a:ea typeface="DengXian" panose="02010600030101010101" pitchFamily="2" charset="-122"/>
                        <a:cs typeface="Times New Roman" panose="02020603050405020304" pitchFamily="18" charset="0"/>
                      </a:rPr>
                      <m:t> </m:t>
                    </m:r>
                  </m:oMath>
                </a14:m>
                <a:r>
                  <a:rPr lang="en-US" kern="100" dirty="0">
                    <a:solidFill>
                      <a:schemeClr val="tx2"/>
                    </a:solidFill>
                    <a:latin typeface="Times New Roman" panose="02020603050405020304" pitchFamily="18" charset="0"/>
                    <a:ea typeface="DengXian" panose="02010600030101010101" pitchFamily="2" charset="-122"/>
                    <a:cs typeface="Times New Roman" panose="02020603050405020304" pitchFamily="18" charset="0"/>
                  </a:rPr>
                  <a:t>of the reference frame and the current frame</a:t>
                </a:r>
                <a:endParaRPr lang="en-US" sz="1600" kern="100" dirty="0">
                  <a:solidFill>
                    <a:schemeClr val="tx2"/>
                  </a:solidFill>
                  <a:effectLst/>
                  <a:latin typeface="Times New Roman" panose="02020603050405020304" pitchFamily="18" charset="0"/>
                  <a:ea typeface="DengXian" panose="02010600030101010101" pitchFamily="2" charset="-122"/>
                  <a:cs typeface="Times New Roman" panose="02020603050405020304" pitchFamily="18" charset="0"/>
                </a:endParaRPr>
              </a:p>
              <a:p>
                <a:pPr marL="342900" lvl="0" indent="-342900" algn="just">
                  <a:buFont typeface="+mj-lt"/>
                  <a:buAutoNum type="arabicParenBoth"/>
                </a:pPr>
                <a:r>
                  <a:rPr lang="en-US" kern="100" dirty="0">
                    <a:solidFill>
                      <a:schemeClr val="tx2"/>
                    </a:solidFill>
                    <a:latin typeface="Times New Roman" panose="02020603050405020304" pitchFamily="18" charset="0"/>
                    <a:ea typeface="DengXian" panose="02010600030101010101" pitchFamily="2" charset="-122"/>
                    <a:cs typeface="Times New Roman" panose="02020603050405020304" pitchFamily="18" charset="0"/>
                  </a:rPr>
                  <a:t>Determine whether the above estimation is successful or not</a:t>
                </a:r>
                <a:endParaRPr lang="en-US" sz="1600" kern="100" dirty="0">
                  <a:solidFill>
                    <a:schemeClr val="tx2"/>
                  </a:solidFill>
                  <a:effectLst/>
                  <a:latin typeface="Times New Roman" panose="02020603050405020304" pitchFamily="18" charset="0"/>
                  <a:ea typeface="DengXian" panose="02010600030101010101" pitchFamily="2" charset="-122"/>
                  <a:cs typeface="Times New Roman" panose="02020603050405020304" pitchFamily="18" charset="0"/>
                </a:endParaRPr>
              </a:p>
              <a:p>
                <a:pPr marL="342900" lvl="0" indent="-342900" algn="just">
                  <a:buFont typeface="+mj-lt"/>
                  <a:buAutoNum type="arabicParenBoth"/>
                </a:pPr>
                <a:r>
                  <a:rPr lang="en-US" kern="100" dirty="0">
                    <a:solidFill>
                      <a:schemeClr val="tx2"/>
                    </a:solidFill>
                    <a:latin typeface="Times New Roman" panose="02020603050405020304" pitchFamily="18" charset="0"/>
                    <a:ea typeface="DengXian" panose="02010600030101010101" pitchFamily="2" charset="-122"/>
                    <a:cs typeface="Times New Roman" panose="02020603050405020304" pitchFamily="18" charset="0"/>
                  </a:rPr>
                  <a:t>If successful, the current frame as a new reference frame, return to the first step. If failed, record the number of consecutive lost frames. When the continuous loss of more than a certain number of frames, set VO state is lost, then set algorithm ends. If not exceeded, return to the first step.</a:t>
                </a:r>
                <a:endParaRPr lang="en-US" sz="1600" kern="100" dirty="0">
                  <a:solidFill>
                    <a:schemeClr val="tx2"/>
                  </a:solidFill>
                  <a:effectLst/>
                  <a:latin typeface="Times New Roman" panose="02020603050405020304" pitchFamily="18" charset="0"/>
                  <a:ea typeface="DengXian" panose="02010600030101010101" pitchFamily="2" charset="-122"/>
                  <a:cs typeface="Times New Roman" panose="02020603050405020304" pitchFamily="18" charset="0"/>
                </a:endParaRPr>
              </a:p>
            </p:txBody>
          </p:sp>
        </mc:Choice>
        <mc:Fallback>
          <p:sp>
            <p:nvSpPr>
              <p:cNvPr id="5" name="Rectangle 4">
                <a:extLst>
                  <a:ext uri="{FF2B5EF4-FFF2-40B4-BE49-F238E27FC236}">
                    <a16:creationId xmlns:a16="http://schemas.microsoft.com/office/drawing/2014/main" id="{0C20728D-157A-C446-B4B9-41423D7EC763}"/>
                  </a:ext>
                </a:extLst>
              </p:cNvPr>
              <p:cNvSpPr>
                <a:spLocks noRot="1" noChangeAspect="1" noMove="1" noResize="1" noEditPoints="1" noAdjustHandles="1" noChangeArrowheads="1" noChangeShapeType="1" noTextEdit="1"/>
              </p:cNvSpPr>
              <p:nvPr/>
            </p:nvSpPr>
            <p:spPr>
              <a:xfrm>
                <a:off x="158626" y="936427"/>
                <a:ext cx="5680785" cy="3323987"/>
              </a:xfrm>
              <a:prstGeom prst="rect">
                <a:avLst/>
              </a:prstGeom>
              <a:blipFill>
                <a:blip r:embed="rId4"/>
                <a:stretch>
                  <a:fillRect l="-223" t="-382" r="-223" b="-763"/>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4A7323BD-F420-EB44-8398-13055F04C2F1}"/>
              </a:ext>
            </a:extLst>
          </p:cNvPr>
          <p:cNvPicPr>
            <a:picLocks noChangeAspect="1"/>
          </p:cNvPicPr>
          <p:nvPr/>
        </p:nvPicPr>
        <p:blipFill rotWithShape="1">
          <a:blip r:embed="rId5"/>
          <a:srcRect l="40329" t="36421" r="34921"/>
          <a:stretch/>
        </p:blipFill>
        <p:spPr>
          <a:xfrm>
            <a:off x="3751756" y="2962425"/>
            <a:ext cx="964096" cy="1297989"/>
          </a:xfrm>
          <a:prstGeom prst="rect">
            <a:avLst/>
          </a:prstGeom>
        </p:spPr>
      </p:pic>
      <p:sp>
        <p:nvSpPr>
          <p:cNvPr id="6" name="TextBox 5">
            <a:extLst>
              <a:ext uri="{FF2B5EF4-FFF2-40B4-BE49-F238E27FC236}">
                <a16:creationId xmlns:a16="http://schemas.microsoft.com/office/drawing/2014/main" id="{FCC9B4FF-171D-2945-8B2F-00F882416CFD}"/>
              </a:ext>
            </a:extLst>
          </p:cNvPr>
          <p:cNvSpPr txBox="1"/>
          <p:nvPr/>
        </p:nvSpPr>
        <p:spPr>
          <a:xfrm>
            <a:off x="746592" y="3478695"/>
            <a:ext cx="2981739" cy="523220"/>
          </a:xfrm>
          <a:prstGeom prst="rect">
            <a:avLst/>
          </a:prstGeom>
          <a:noFill/>
        </p:spPr>
        <p:txBody>
          <a:bodyPr wrap="square" rtlCol="0">
            <a:spAutoFit/>
          </a:bodyPr>
          <a:lstStyle/>
          <a:p>
            <a:r>
              <a:rPr lang="en-US" dirty="0"/>
              <a:t>Set World coordinate system x, y, z</a:t>
            </a:r>
          </a:p>
          <a:p>
            <a:endParaRPr lang="en-US" dirty="0"/>
          </a:p>
        </p:txBody>
      </p:sp>
    </p:spTree>
    <p:extLst>
      <p:ext uri="{BB962C8B-B14F-4D97-AF65-F5344CB8AC3E}">
        <p14:creationId xmlns:p14="http://schemas.microsoft.com/office/powerpoint/2010/main" val="695826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27C36-97EA-864D-8E5A-1DC671686EDC}"/>
              </a:ext>
            </a:extLst>
          </p:cNvPr>
          <p:cNvSpPr>
            <a:spLocks noGrp="1"/>
          </p:cNvSpPr>
          <p:nvPr>
            <p:ph type="title"/>
          </p:nvPr>
        </p:nvSpPr>
        <p:spPr/>
        <p:txBody>
          <a:bodyPr/>
          <a:lstStyle/>
          <a:p>
            <a:r>
              <a:rPr lang="en-US" dirty="0"/>
              <a:t>System Overview</a:t>
            </a:r>
          </a:p>
        </p:txBody>
      </p:sp>
      <p:pic>
        <p:nvPicPr>
          <p:cNvPr id="4" name="图片 35">
            <a:extLst>
              <a:ext uri="{FF2B5EF4-FFF2-40B4-BE49-F238E27FC236}">
                <a16:creationId xmlns:a16="http://schemas.microsoft.com/office/drawing/2014/main" id="{FD94E923-F8EA-4848-91C3-883BA258D30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9986" y="1237251"/>
            <a:ext cx="2331197" cy="2937782"/>
          </a:xfrm>
          <a:prstGeom prst="rect">
            <a:avLst/>
          </a:prstGeom>
          <a:noFill/>
          <a:ln>
            <a:noFill/>
          </a:ln>
        </p:spPr>
      </p:pic>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0C20728D-157A-C446-B4B9-41423D7EC763}"/>
                  </a:ext>
                </a:extLst>
              </p:cNvPr>
              <p:cNvSpPr/>
              <p:nvPr/>
            </p:nvSpPr>
            <p:spPr>
              <a:xfrm>
                <a:off x="158626" y="936427"/>
                <a:ext cx="5680785" cy="3539430"/>
              </a:xfrm>
              <a:prstGeom prst="rect">
                <a:avLst/>
              </a:prstGeom>
            </p:spPr>
            <p:txBody>
              <a:bodyPr wrap="square">
                <a:spAutoFit/>
              </a:bodyPr>
              <a:lstStyle/>
              <a:p>
                <a:pPr algn="just"/>
                <a:r>
                  <a:rPr lang="en-US" b="1" kern="100" dirty="0">
                    <a:latin typeface="Times New Roman" panose="02020603050405020304" pitchFamily="18" charset="0"/>
                    <a:ea typeface="Yu Mincho" panose="02020400000000000000" pitchFamily="18" charset="-128"/>
                    <a:cs typeface="Times New Roman" panose="02020603050405020304" pitchFamily="18" charset="0"/>
                  </a:rPr>
                  <a:t>Input</a:t>
                </a:r>
                <a:r>
                  <a:rPr lang="en-US" kern="100" dirty="0">
                    <a:latin typeface="Times New Roman" panose="02020603050405020304" pitchFamily="18" charset="0"/>
                    <a:ea typeface="Yu Mincho" panose="02020400000000000000" pitchFamily="18" charset="-128"/>
                    <a:cs typeface="Times New Roman" panose="02020603050405020304" pitchFamily="18" charset="0"/>
                  </a:rPr>
                  <a:t> : color image and depth image captured using a </a:t>
                </a:r>
                <a:r>
                  <a:rPr lang="en-US" kern="100" dirty="0" err="1">
                    <a:latin typeface="Times New Roman" panose="02020603050405020304" pitchFamily="18" charset="0"/>
                    <a:ea typeface="Yu Mincho" panose="02020400000000000000" pitchFamily="18" charset="-128"/>
                    <a:cs typeface="Times New Roman" panose="02020603050405020304" pitchFamily="18" charset="0"/>
                  </a:rPr>
                  <a:t>Xtion</a:t>
                </a:r>
                <a:r>
                  <a:rPr lang="en-US" kern="100" dirty="0">
                    <a:latin typeface="Times New Roman" panose="02020603050405020304" pitchFamily="18" charset="0"/>
                    <a:ea typeface="Yu Mincho" panose="02020400000000000000" pitchFamily="18" charset="-128"/>
                    <a:cs typeface="Times New Roman" panose="02020603050405020304" pitchFamily="18" charset="0"/>
                  </a:rPr>
                  <a:t> PRO LIVE sensor .</a:t>
                </a:r>
              </a:p>
              <a:p>
                <a:pPr algn="just"/>
                <a:r>
                  <a:rPr lang="en-US" b="1" kern="100" dirty="0">
                    <a:latin typeface="Times New Roman" panose="02020603050405020304" pitchFamily="18" charset="0"/>
                    <a:ea typeface="Yu Mincho" panose="02020400000000000000" pitchFamily="18" charset="-128"/>
                    <a:cs typeface="Times New Roman" panose="02020603050405020304" pitchFamily="18" charset="0"/>
                  </a:rPr>
                  <a:t>Processing:</a:t>
                </a:r>
                <a:endParaRPr lang="en-US" sz="1600" b="1" kern="100" dirty="0">
                  <a:effectLst/>
                  <a:latin typeface="DengXian" panose="02010600030101010101" pitchFamily="2" charset="-122"/>
                  <a:ea typeface="DengXian" panose="02010600030101010101" pitchFamily="2" charset="-122"/>
                  <a:cs typeface="Times New Roman" panose="02020603050405020304" pitchFamily="18" charset="0"/>
                </a:endParaRPr>
              </a:p>
              <a:p>
                <a:pPr marL="342900" lvl="0" indent="-342900" algn="just">
                  <a:buFont typeface="+mj-lt"/>
                  <a:buAutoNum type="arabicParenBoth"/>
                </a:pPr>
                <a:r>
                  <a:rPr lang="en-US" kern="100" dirty="0">
                    <a:latin typeface="Times New Roman" panose="02020603050405020304" pitchFamily="18" charset="0"/>
                    <a:ea typeface="DengXian" panose="02010600030101010101" pitchFamily="2" charset="-122"/>
                    <a:cs typeface="Times New Roman" panose="02020603050405020304" pitchFamily="18" charset="0"/>
                  </a:rPr>
                  <a:t>For the new arrival of the current frame, extract the </a:t>
                </a:r>
                <a:r>
                  <a:rPr lang="en-US" kern="100" dirty="0" err="1">
                    <a:latin typeface="Times New Roman" panose="02020603050405020304" pitchFamily="18" charset="0"/>
                    <a:ea typeface="DengXian" panose="02010600030101010101" pitchFamily="2" charset="-122"/>
                    <a:cs typeface="Times New Roman" panose="02020603050405020304" pitchFamily="18" charset="0"/>
                  </a:rPr>
                  <a:t>keypoints</a:t>
                </a:r>
                <a:r>
                  <a:rPr lang="en-US" kern="100" dirty="0">
                    <a:latin typeface="Times New Roman" panose="02020603050405020304" pitchFamily="18" charset="0"/>
                    <a:ea typeface="DengXian" panose="02010600030101010101" pitchFamily="2" charset="-122"/>
                    <a:cs typeface="Times New Roman" panose="02020603050405020304" pitchFamily="18" charset="0"/>
                  </a:rPr>
                  <a:t> and descriptors.</a:t>
                </a:r>
                <a:endParaRPr lang="en-US" sz="1600" kern="100" dirty="0">
                  <a:effectLst/>
                  <a:latin typeface="Times New Roman" panose="02020603050405020304" pitchFamily="18" charset="0"/>
                  <a:ea typeface="DengXian" panose="02010600030101010101" pitchFamily="2" charset="-122"/>
                  <a:cs typeface="Times New Roman" panose="02020603050405020304" pitchFamily="18" charset="0"/>
                </a:endParaRPr>
              </a:p>
              <a:p>
                <a:pPr marL="342900" lvl="0" indent="-342900" algn="just">
                  <a:buFont typeface="+mj-lt"/>
                  <a:buAutoNum type="arabicParenBoth"/>
                </a:pPr>
                <a:r>
                  <a:rPr lang="en-US" kern="100" dirty="0">
                    <a:solidFill>
                      <a:schemeClr val="tx1"/>
                    </a:solidFill>
                    <a:latin typeface="Times New Roman" panose="02020603050405020304" pitchFamily="18" charset="0"/>
                    <a:ea typeface="DengXian" panose="02010600030101010101" pitchFamily="2" charset="-122"/>
                    <a:cs typeface="Times New Roman" panose="02020603050405020304" pitchFamily="18" charset="0"/>
                  </a:rPr>
                  <a:t>If the system is not initialized, take this frame as a </a:t>
                </a:r>
                <a:r>
                  <a:rPr lang="en-US" kern="100" dirty="0">
                    <a:solidFill>
                      <a:srgbClr val="FF0000"/>
                    </a:solidFill>
                    <a:latin typeface="Times New Roman" panose="02020603050405020304" pitchFamily="18" charset="0"/>
                    <a:ea typeface="DengXian" panose="02010600030101010101" pitchFamily="2" charset="-122"/>
                    <a:cs typeface="Times New Roman" panose="02020603050405020304" pitchFamily="18" charset="0"/>
                  </a:rPr>
                  <a:t>reference frame</a:t>
                </a:r>
                <a:r>
                  <a:rPr lang="en-US" kern="100" dirty="0">
                    <a:solidFill>
                      <a:schemeClr val="tx1"/>
                    </a:solidFill>
                    <a:latin typeface="Times New Roman" panose="02020603050405020304" pitchFamily="18" charset="0"/>
                    <a:ea typeface="DengXian" panose="02010600030101010101" pitchFamily="2" charset="-122"/>
                    <a:cs typeface="Times New Roman" panose="02020603050405020304" pitchFamily="18" charset="0"/>
                  </a:rPr>
                  <a:t>, calculate the 3D position of the key points according to the depth map, and return to the first step.</a:t>
                </a:r>
              </a:p>
              <a:p>
                <a:pPr marL="342900" lvl="0" indent="-342900" algn="just">
                  <a:buFont typeface="+mj-lt"/>
                  <a:buAutoNum type="arabicParenBoth"/>
                </a:pPr>
                <a:r>
                  <a:rPr lang="en-US" kern="100" dirty="0">
                    <a:solidFill>
                      <a:srgbClr val="FF0000"/>
                    </a:solidFill>
                    <a:latin typeface="Times New Roman" panose="02020603050405020304" pitchFamily="18" charset="0"/>
                    <a:ea typeface="DengXian" panose="02010600030101010101" pitchFamily="2" charset="-122"/>
                    <a:cs typeface="Times New Roman" panose="02020603050405020304" pitchFamily="18" charset="0"/>
                  </a:rPr>
                  <a:t>Feature matching</a:t>
                </a:r>
                <a:r>
                  <a:rPr lang="en-US" kern="100" dirty="0">
                    <a:solidFill>
                      <a:schemeClr val="tx1"/>
                    </a:solidFill>
                    <a:latin typeface="Times New Roman" panose="02020603050405020304" pitchFamily="18" charset="0"/>
                    <a:ea typeface="DengXian" panose="02010600030101010101" pitchFamily="2" charset="-122"/>
                    <a:cs typeface="Times New Roman" panose="02020603050405020304" pitchFamily="18" charset="0"/>
                  </a:rPr>
                  <a:t> between current frame and reference frame.</a:t>
                </a:r>
              </a:p>
              <a:p>
                <a:pPr marL="342900" lvl="0" indent="-342900" algn="just">
                  <a:buFont typeface="+mj-lt"/>
                  <a:buAutoNum type="arabicParenBoth"/>
                </a:pPr>
                <a:r>
                  <a:rPr lang="en-US" kern="100" dirty="0">
                    <a:solidFill>
                      <a:schemeClr val="tx2"/>
                    </a:solidFill>
                    <a:latin typeface="Times New Roman" panose="02020603050405020304" pitchFamily="18" charset="0"/>
                    <a:ea typeface="DengXian" panose="02010600030101010101" pitchFamily="2" charset="-122"/>
                    <a:cs typeface="Times New Roman" panose="02020603050405020304" pitchFamily="18" charset="0"/>
                  </a:rPr>
                  <a:t>Estimate the motion </a:t>
                </a:r>
                <a14:m>
                  <m:oMath xmlns:m="http://schemas.openxmlformats.org/officeDocument/2006/math">
                    <m:sSub>
                      <m:sSubPr>
                        <m:ctrlPr>
                          <a:rPr lang="en-US" i="1" kern="100">
                            <a:solidFill>
                              <a:schemeClr val="tx2"/>
                            </a:solidFill>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solidFill>
                              <a:schemeClr val="tx2"/>
                            </a:solidFill>
                            <a:latin typeface="Cambria Math" panose="02040503050406030204" pitchFamily="18" charset="0"/>
                            <a:ea typeface="DengXian" panose="02010600030101010101" pitchFamily="2" charset="-122"/>
                            <a:cs typeface="Times New Roman" panose="02020603050405020304" pitchFamily="18" charset="0"/>
                          </a:rPr>
                          <m:t>𝑇</m:t>
                        </m:r>
                      </m:e>
                      <m:sub>
                        <m:r>
                          <a:rPr lang="en-US" i="1" kern="100">
                            <a:solidFill>
                              <a:schemeClr val="tx2"/>
                            </a:solidFill>
                            <a:latin typeface="Cambria Math" panose="02040503050406030204" pitchFamily="18" charset="0"/>
                            <a:ea typeface="DengXian" panose="02010600030101010101" pitchFamily="2" charset="-122"/>
                            <a:cs typeface="Times New Roman" panose="02020603050405020304" pitchFamily="18" charset="0"/>
                          </a:rPr>
                          <m:t>𝑘</m:t>
                        </m:r>
                      </m:sub>
                    </m:sSub>
                    <m:r>
                      <a:rPr lang="en-US" i="1" kern="100">
                        <a:solidFill>
                          <a:schemeClr val="tx2"/>
                        </a:solidFill>
                        <a:latin typeface="Cambria Math" panose="02040503050406030204" pitchFamily="18" charset="0"/>
                        <a:ea typeface="DengXian" panose="02010600030101010101" pitchFamily="2" charset="-122"/>
                        <a:cs typeface="Times New Roman" panose="02020603050405020304" pitchFamily="18" charset="0"/>
                      </a:rPr>
                      <m:t> </m:t>
                    </m:r>
                  </m:oMath>
                </a14:m>
                <a:r>
                  <a:rPr lang="en-US" kern="100" dirty="0">
                    <a:solidFill>
                      <a:schemeClr val="tx2"/>
                    </a:solidFill>
                    <a:latin typeface="Times New Roman" panose="02020603050405020304" pitchFamily="18" charset="0"/>
                    <a:ea typeface="DengXian" panose="02010600030101010101" pitchFamily="2" charset="-122"/>
                    <a:cs typeface="Times New Roman" panose="02020603050405020304" pitchFamily="18" charset="0"/>
                  </a:rPr>
                  <a:t>of the reference frame and the current frame</a:t>
                </a:r>
                <a:endParaRPr lang="en-US" sz="1600" kern="100" dirty="0">
                  <a:solidFill>
                    <a:schemeClr val="tx2"/>
                  </a:solidFill>
                  <a:effectLst/>
                  <a:latin typeface="Times New Roman" panose="02020603050405020304" pitchFamily="18" charset="0"/>
                  <a:ea typeface="DengXian" panose="02010600030101010101" pitchFamily="2" charset="-122"/>
                  <a:cs typeface="Times New Roman" panose="02020603050405020304" pitchFamily="18" charset="0"/>
                </a:endParaRPr>
              </a:p>
              <a:p>
                <a:pPr marL="342900" lvl="0" indent="-342900" algn="just">
                  <a:buFont typeface="+mj-lt"/>
                  <a:buAutoNum type="arabicParenBoth"/>
                </a:pPr>
                <a:r>
                  <a:rPr lang="en-US" kern="100" dirty="0">
                    <a:solidFill>
                      <a:schemeClr val="tx2"/>
                    </a:solidFill>
                    <a:latin typeface="Times New Roman" panose="02020603050405020304" pitchFamily="18" charset="0"/>
                    <a:ea typeface="DengXian" panose="02010600030101010101" pitchFamily="2" charset="-122"/>
                    <a:cs typeface="Times New Roman" panose="02020603050405020304" pitchFamily="18" charset="0"/>
                  </a:rPr>
                  <a:t>Determine whether the above estimation is successful or not</a:t>
                </a:r>
                <a:endParaRPr lang="en-US" sz="1600" kern="100" dirty="0">
                  <a:solidFill>
                    <a:schemeClr val="tx2"/>
                  </a:solidFill>
                  <a:effectLst/>
                  <a:latin typeface="Times New Roman" panose="02020603050405020304" pitchFamily="18" charset="0"/>
                  <a:ea typeface="DengXian" panose="02010600030101010101" pitchFamily="2" charset="-122"/>
                  <a:cs typeface="Times New Roman" panose="02020603050405020304" pitchFamily="18" charset="0"/>
                </a:endParaRPr>
              </a:p>
              <a:p>
                <a:pPr marL="342900" lvl="0" indent="-342900" algn="just">
                  <a:buFont typeface="+mj-lt"/>
                  <a:buAutoNum type="arabicParenBoth"/>
                </a:pPr>
                <a:r>
                  <a:rPr lang="en-US" kern="100" dirty="0">
                    <a:solidFill>
                      <a:schemeClr val="tx2"/>
                    </a:solidFill>
                    <a:latin typeface="Times New Roman" panose="02020603050405020304" pitchFamily="18" charset="0"/>
                    <a:ea typeface="DengXian" panose="02010600030101010101" pitchFamily="2" charset="-122"/>
                    <a:cs typeface="Times New Roman" panose="02020603050405020304" pitchFamily="18" charset="0"/>
                  </a:rPr>
                  <a:t>If successful, the current frame as a new reference frame, return to the first step. If failed, record the number of consecutive lost frames. When the continuous loss of more than a certain number of frames, set VO state is lost, then set algorithm ends. If not exceeded, return to the first step.</a:t>
                </a:r>
                <a:endParaRPr lang="en-US" sz="1600" kern="100" dirty="0">
                  <a:solidFill>
                    <a:schemeClr val="tx2"/>
                  </a:solidFill>
                  <a:effectLst/>
                  <a:latin typeface="Times New Roman" panose="02020603050405020304" pitchFamily="18" charset="0"/>
                  <a:ea typeface="DengXian" panose="02010600030101010101" pitchFamily="2" charset="-122"/>
                  <a:cs typeface="Times New Roman" panose="02020603050405020304" pitchFamily="18" charset="0"/>
                </a:endParaRPr>
              </a:p>
            </p:txBody>
          </p:sp>
        </mc:Choice>
        <mc:Fallback>
          <p:sp>
            <p:nvSpPr>
              <p:cNvPr id="5" name="Rectangle 4">
                <a:extLst>
                  <a:ext uri="{FF2B5EF4-FFF2-40B4-BE49-F238E27FC236}">
                    <a16:creationId xmlns:a16="http://schemas.microsoft.com/office/drawing/2014/main" id="{0C20728D-157A-C446-B4B9-41423D7EC763}"/>
                  </a:ext>
                </a:extLst>
              </p:cNvPr>
              <p:cNvSpPr>
                <a:spLocks noRot="1" noChangeAspect="1" noMove="1" noResize="1" noEditPoints="1" noAdjustHandles="1" noChangeArrowheads="1" noChangeShapeType="1" noTextEdit="1"/>
              </p:cNvSpPr>
              <p:nvPr/>
            </p:nvSpPr>
            <p:spPr>
              <a:xfrm>
                <a:off x="158626" y="936427"/>
                <a:ext cx="5680785" cy="3539430"/>
              </a:xfrm>
              <a:prstGeom prst="rect">
                <a:avLst/>
              </a:prstGeom>
              <a:blipFill>
                <a:blip r:embed="rId4"/>
                <a:stretch>
                  <a:fillRect l="-223" t="-358" r="-223" b="-1075"/>
                </a:stretch>
              </a:blipFill>
            </p:spPr>
            <p:txBody>
              <a:bodyPr/>
              <a:lstStyle/>
              <a:p>
                <a:r>
                  <a:rPr lang="en-US">
                    <a:noFill/>
                  </a:rPr>
                  <a:t> </a:t>
                </a:r>
              </a:p>
            </p:txBody>
          </p:sp>
        </mc:Fallback>
      </mc:AlternateContent>
      <p:pic>
        <p:nvPicPr>
          <p:cNvPr id="8" name="图片 8">
            <a:extLst>
              <a:ext uri="{FF2B5EF4-FFF2-40B4-BE49-F238E27FC236}">
                <a16:creationId xmlns:a16="http://schemas.microsoft.com/office/drawing/2014/main" id="{3B0162E6-CD59-4947-B286-980D4705C954}"/>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0" y="2938236"/>
            <a:ext cx="3916417" cy="1597914"/>
          </a:xfrm>
          <a:prstGeom prst="rect">
            <a:avLst/>
          </a:prstGeom>
          <a:noFill/>
        </p:spPr>
      </p:pic>
      <p:sp>
        <p:nvSpPr>
          <p:cNvPr id="3" name="Rectangle 2">
            <a:extLst>
              <a:ext uri="{FF2B5EF4-FFF2-40B4-BE49-F238E27FC236}">
                <a16:creationId xmlns:a16="http://schemas.microsoft.com/office/drawing/2014/main" id="{483FEB8B-B2CD-D049-A7B0-42F69294A4B6}"/>
              </a:ext>
            </a:extLst>
          </p:cNvPr>
          <p:cNvSpPr/>
          <p:nvPr/>
        </p:nvSpPr>
        <p:spPr>
          <a:xfrm>
            <a:off x="3916417" y="3408027"/>
            <a:ext cx="2531159" cy="738664"/>
          </a:xfrm>
          <a:prstGeom prst="rect">
            <a:avLst/>
          </a:prstGeom>
        </p:spPr>
        <p:txBody>
          <a:bodyPr wrap="square">
            <a:spAutoFit/>
          </a:bodyPr>
          <a:lstStyle/>
          <a:p>
            <a:r>
              <a:rPr lang="en-US" altLang="ja-JP" dirty="0"/>
              <a:t>Match the BRIEF descriptors in the two images, using Hamming distance. </a:t>
            </a:r>
            <a:endParaRPr lang="en-US" altLang="zh-Hans" dirty="0"/>
          </a:p>
        </p:txBody>
      </p:sp>
    </p:spTree>
    <p:extLst>
      <p:ext uri="{BB962C8B-B14F-4D97-AF65-F5344CB8AC3E}">
        <p14:creationId xmlns:p14="http://schemas.microsoft.com/office/powerpoint/2010/main" val="2611117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27C36-97EA-864D-8E5A-1DC671686EDC}"/>
              </a:ext>
            </a:extLst>
          </p:cNvPr>
          <p:cNvSpPr>
            <a:spLocks noGrp="1"/>
          </p:cNvSpPr>
          <p:nvPr>
            <p:ph type="title"/>
          </p:nvPr>
        </p:nvSpPr>
        <p:spPr/>
        <p:txBody>
          <a:bodyPr/>
          <a:lstStyle/>
          <a:p>
            <a:r>
              <a:rPr lang="en-US" dirty="0"/>
              <a:t>System Overview</a:t>
            </a:r>
          </a:p>
        </p:txBody>
      </p:sp>
      <p:pic>
        <p:nvPicPr>
          <p:cNvPr id="4" name="图片 35">
            <a:extLst>
              <a:ext uri="{FF2B5EF4-FFF2-40B4-BE49-F238E27FC236}">
                <a16:creationId xmlns:a16="http://schemas.microsoft.com/office/drawing/2014/main" id="{FD94E923-F8EA-4848-91C3-883BA258D30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9986" y="1237251"/>
            <a:ext cx="2331197" cy="2937782"/>
          </a:xfrm>
          <a:prstGeom prst="rect">
            <a:avLst/>
          </a:prstGeom>
          <a:noFill/>
          <a:ln>
            <a:noFill/>
          </a:ln>
        </p:spPr>
      </p:pic>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0C20728D-157A-C446-B4B9-41423D7EC763}"/>
                  </a:ext>
                </a:extLst>
              </p:cNvPr>
              <p:cNvSpPr/>
              <p:nvPr/>
            </p:nvSpPr>
            <p:spPr>
              <a:xfrm>
                <a:off x="158626" y="936427"/>
                <a:ext cx="5680785" cy="2462213"/>
              </a:xfrm>
              <a:prstGeom prst="rect">
                <a:avLst/>
              </a:prstGeom>
            </p:spPr>
            <p:txBody>
              <a:bodyPr wrap="square">
                <a:spAutoFit/>
              </a:bodyPr>
              <a:lstStyle/>
              <a:p>
                <a:pPr algn="just"/>
                <a:r>
                  <a:rPr lang="en-US" b="1" kern="100" dirty="0">
                    <a:latin typeface="Times New Roman" panose="02020603050405020304" pitchFamily="18" charset="0"/>
                    <a:ea typeface="Yu Mincho" panose="02020400000000000000" pitchFamily="18" charset="-128"/>
                    <a:cs typeface="Times New Roman" panose="02020603050405020304" pitchFamily="18" charset="0"/>
                  </a:rPr>
                  <a:t>Input</a:t>
                </a:r>
                <a:r>
                  <a:rPr lang="en-US" kern="100" dirty="0">
                    <a:latin typeface="Times New Roman" panose="02020603050405020304" pitchFamily="18" charset="0"/>
                    <a:ea typeface="Yu Mincho" panose="02020400000000000000" pitchFamily="18" charset="-128"/>
                    <a:cs typeface="Times New Roman" panose="02020603050405020304" pitchFamily="18" charset="0"/>
                  </a:rPr>
                  <a:t> : color image and depth image captured using a </a:t>
                </a:r>
                <a:r>
                  <a:rPr lang="en-US" kern="100" dirty="0" err="1">
                    <a:latin typeface="Times New Roman" panose="02020603050405020304" pitchFamily="18" charset="0"/>
                    <a:ea typeface="Yu Mincho" panose="02020400000000000000" pitchFamily="18" charset="-128"/>
                    <a:cs typeface="Times New Roman" panose="02020603050405020304" pitchFamily="18" charset="0"/>
                  </a:rPr>
                  <a:t>Xtion</a:t>
                </a:r>
                <a:r>
                  <a:rPr lang="en-US" kern="100" dirty="0">
                    <a:latin typeface="Times New Roman" panose="02020603050405020304" pitchFamily="18" charset="0"/>
                    <a:ea typeface="Yu Mincho" panose="02020400000000000000" pitchFamily="18" charset="-128"/>
                    <a:cs typeface="Times New Roman" panose="02020603050405020304" pitchFamily="18" charset="0"/>
                  </a:rPr>
                  <a:t> PRO LIVE sensor .</a:t>
                </a:r>
              </a:p>
              <a:p>
                <a:pPr algn="just"/>
                <a:r>
                  <a:rPr lang="en-US" b="1" kern="100" dirty="0">
                    <a:latin typeface="Times New Roman" panose="02020603050405020304" pitchFamily="18" charset="0"/>
                    <a:ea typeface="Yu Mincho" panose="02020400000000000000" pitchFamily="18" charset="-128"/>
                    <a:cs typeface="Times New Roman" panose="02020603050405020304" pitchFamily="18" charset="0"/>
                  </a:rPr>
                  <a:t>Processing:</a:t>
                </a:r>
                <a:endParaRPr lang="en-US" sz="1600" b="1" kern="100" dirty="0">
                  <a:effectLst/>
                  <a:latin typeface="DengXian" panose="02010600030101010101" pitchFamily="2" charset="-122"/>
                  <a:ea typeface="DengXian" panose="02010600030101010101" pitchFamily="2" charset="-122"/>
                  <a:cs typeface="Times New Roman" panose="02020603050405020304" pitchFamily="18" charset="0"/>
                </a:endParaRPr>
              </a:p>
              <a:p>
                <a:pPr marL="342900" lvl="0" indent="-342900" algn="just">
                  <a:buFont typeface="+mj-lt"/>
                  <a:buAutoNum type="arabicParenBoth"/>
                </a:pPr>
                <a:r>
                  <a:rPr lang="en-US" kern="100" dirty="0">
                    <a:latin typeface="Times New Roman" panose="02020603050405020304" pitchFamily="18" charset="0"/>
                    <a:ea typeface="DengXian" panose="02010600030101010101" pitchFamily="2" charset="-122"/>
                    <a:cs typeface="Times New Roman" panose="02020603050405020304" pitchFamily="18" charset="0"/>
                  </a:rPr>
                  <a:t>For the new arrival of the current frame, extract the </a:t>
                </a:r>
                <a:r>
                  <a:rPr lang="en-US" kern="100" dirty="0" err="1">
                    <a:latin typeface="Times New Roman" panose="02020603050405020304" pitchFamily="18" charset="0"/>
                    <a:ea typeface="DengXian" panose="02010600030101010101" pitchFamily="2" charset="-122"/>
                    <a:cs typeface="Times New Roman" panose="02020603050405020304" pitchFamily="18" charset="0"/>
                  </a:rPr>
                  <a:t>keypoints</a:t>
                </a:r>
                <a:r>
                  <a:rPr lang="en-US" kern="100" dirty="0">
                    <a:latin typeface="Times New Roman" panose="02020603050405020304" pitchFamily="18" charset="0"/>
                    <a:ea typeface="DengXian" panose="02010600030101010101" pitchFamily="2" charset="-122"/>
                    <a:cs typeface="Times New Roman" panose="02020603050405020304" pitchFamily="18" charset="0"/>
                  </a:rPr>
                  <a:t> and descriptors.</a:t>
                </a:r>
                <a:endParaRPr lang="en-US" sz="1600" kern="100" dirty="0">
                  <a:effectLst/>
                  <a:latin typeface="Times New Roman" panose="02020603050405020304" pitchFamily="18" charset="0"/>
                  <a:ea typeface="DengXian" panose="02010600030101010101" pitchFamily="2" charset="-122"/>
                  <a:cs typeface="Times New Roman" panose="02020603050405020304" pitchFamily="18" charset="0"/>
                </a:endParaRPr>
              </a:p>
              <a:p>
                <a:pPr marL="342900" lvl="0" indent="-342900" algn="just">
                  <a:buFont typeface="+mj-lt"/>
                  <a:buAutoNum type="arabicParenBoth"/>
                </a:pPr>
                <a:r>
                  <a:rPr lang="en-US" kern="100" dirty="0">
                    <a:solidFill>
                      <a:schemeClr val="tx1"/>
                    </a:solidFill>
                    <a:latin typeface="Times New Roman" panose="02020603050405020304" pitchFamily="18" charset="0"/>
                    <a:ea typeface="DengXian" panose="02010600030101010101" pitchFamily="2" charset="-122"/>
                    <a:cs typeface="Times New Roman" panose="02020603050405020304" pitchFamily="18" charset="0"/>
                  </a:rPr>
                  <a:t>If the system is not initialized, take this frame as a </a:t>
                </a:r>
                <a:r>
                  <a:rPr lang="en-US" kern="100" dirty="0">
                    <a:solidFill>
                      <a:srgbClr val="FF0000"/>
                    </a:solidFill>
                    <a:latin typeface="Times New Roman" panose="02020603050405020304" pitchFamily="18" charset="0"/>
                    <a:ea typeface="DengXian" panose="02010600030101010101" pitchFamily="2" charset="-122"/>
                    <a:cs typeface="Times New Roman" panose="02020603050405020304" pitchFamily="18" charset="0"/>
                  </a:rPr>
                  <a:t>reference frame</a:t>
                </a:r>
                <a:r>
                  <a:rPr lang="en-US" kern="100" dirty="0">
                    <a:solidFill>
                      <a:schemeClr val="tx1"/>
                    </a:solidFill>
                    <a:latin typeface="Times New Roman" panose="02020603050405020304" pitchFamily="18" charset="0"/>
                    <a:ea typeface="DengXian" panose="02010600030101010101" pitchFamily="2" charset="-122"/>
                    <a:cs typeface="Times New Roman" panose="02020603050405020304" pitchFamily="18" charset="0"/>
                  </a:rPr>
                  <a:t>, calculate the 3D position of the key points according to the depth map, and return to the first step.</a:t>
                </a:r>
              </a:p>
              <a:p>
                <a:pPr marL="342900" lvl="0" indent="-342900" algn="just">
                  <a:buFont typeface="+mj-lt"/>
                  <a:buAutoNum type="arabicParenBoth"/>
                </a:pPr>
                <a:r>
                  <a:rPr lang="en-US" kern="100" dirty="0">
                    <a:solidFill>
                      <a:srgbClr val="FF0000"/>
                    </a:solidFill>
                    <a:latin typeface="Times New Roman" panose="02020603050405020304" pitchFamily="18" charset="0"/>
                    <a:ea typeface="DengXian" panose="02010600030101010101" pitchFamily="2" charset="-122"/>
                    <a:cs typeface="Times New Roman" panose="02020603050405020304" pitchFamily="18" charset="0"/>
                  </a:rPr>
                  <a:t>Feature matching</a:t>
                </a:r>
                <a:r>
                  <a:rPr lang="en-US" kern="100" dirty="0">
                    <a:solidFill>
                      <a:schemeClr val="tx1"/>
                    </a:solidFill>
                    <a:latin typeface="Times New Roman" panose="02020603050405020304" pitchFamily="18" charset="0"/>
                    <a:ea typeface="DengXian" panose="02010600030101010101" pitchFamily="2" charset="-122"/>
                    <a:cs typeface="Times New Roman" panose="02020603050405020304" pitchFamily="18" charset="0"/>
                  </a:rPr>
                  <a:t> between current frame and reference frame.</a:t>
                </a:r>
              </a:p>
              <a:p>
                <a:pPr marL="342900" indent="-342900" algn="just">
                  <a:buFont typeface="+mj-lt"/>
                  <a:buAutoNum type="arabicParenBoth"/>
                </a:pPr>
                <a:r>
                  <a:rPr lang="en-US" kern="100" dirty="0">
                    <a:solidFill>
                      <a:schemeClr val="tx1"/>
                    </a:solidFill>
                    <a:latin typeface="Times New Roman" panose="02020603050405020304" pitchFamily="18" charset="0"/>
                    <a:ea typeface="DengXian" panose="02010600030101010101" pitchFamily="2" charset="-122"/>
                    <a:cs typeface="Times New Roman" panose="02020603050405020304" pitchFamily="18" charset="0"/>
                  </a:rPr>
                  <a:t>Estimate the motion, transformation matrix </a:t>
                </a:r>
                <a14:m>
                  <m:oMath xmlns:m="http://schemas.openxmlformats.org/officeDocument/2006/math">
                    <m:sSub>
                      <m:sSubPr>
                        <m:ctrlPr>
                          <a:rPr lang="en-US"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t>𝑇</m:t>
                        </m:r>
                      </m:e>
                      <m:sub>
                        <m:r>
                          <a:rPr lang="en-US"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t>𝑘</m:t>
                        </m:r>
                      </m:sub>
                    </m:sSub>
                    <m:r>
                      <a:rPr lang="en-US"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t> </m:t>
                    </m:r>
                  </m:oMath>
                </a14:m>
                <a:r>
                  <a:rPr lang="en-US" kern="100" dirty="0">
                    <a:solidFill>
                      <a:schemeClr val="tx1"/>
                    </a:solidFill>
                    <a:latin typeface="Times New Roman" panose="02020603050405020304" pitchFamily="18" charset="0"/>
                    <a:ea typeface="DengXian" panose="02010600030101010101" pitchFamily="2" charset="-122"/>
                    <a:cs typeface="Times New Roman" panose="02020603050405020304" pitchFamily="18" charset="0"/>
                  </a:rPr>
                  <a:t>of the reference frame and the current frame</a:t>
                </a:r>
                <a:endParaRPr lang="en-US" sz="1600" kern="1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p:txBody>
          </p:sp>
        </mc:Choice>
        <mc:Fallback>
          <p:sp>
            <p:nvSpPr>
              <p:cNvPr id="5" name="Rectangle 4">
                <a:extLst>
                  <a:ext uri="{FF2B5EF4-FFF2-40B4-BE49-F238E27FC236}">
                    <a16:creationId xmlns:a16="http://schemas.microsoft.com/office/drawing/2014/main" id="{0C20728D-157A-C446-B4B9-41423D7EC763}"/>
                  </a:ext>
                </a:extLst>
              </p:cNvPr>
              <p:cNvSpPr>
                <a:spLocks noRot="1" noChangeAspect="1" noMove="1" noResize="1" noEditPoints="1" noAdjustHandles="1" noChangeArrowheads="1" noChangeShapeType="1" noTextEdit="1"/>
              </p:cNvSpPr>
              <p:nvPr/>
            </p:nvSpPr>
            <p:spPr>
              <a:xfrm>
                <a:off x="158626" y="936427"/>
                <a:ext cx="5680785" cy="2462213"/>
              </a:xfrm>
              <a:prstGeom prst="rect">
                <a:avLst/>
              </a:prstGeom>
              <a:blipFill>
                <a:blip r:embed="rId4"/>
                <a:stretch>
                  <a:fillRect l="-223" t="-513" r="-223" b="-1538"/>
                </a:stretch>
              </a:blipFill>
            </p:spPr>
            <p:txBody>
              <a:bodyPr/>
              <a:lstStyle/>
              <a:p>
                <a:r>
                  <a:rPr lang="en-US">
                    <a:noFill/>
                  </a:rPr>
                  <a:t> </a:t>
                </a:r>
              </a:p>
            </p:txBody>
          </p:sp>
        </mc:Fallback>
      </mc:AlternateContent>
    </p:spTree>
    <p:extLst>
      <p:ext uri="{BB962C8B-B14F-4D97-AF65-F5344CB8AC3E}">
        <p14:creationId xmlns:p14="http://schemas.microsoft.com/office/powerpoint/2010/main" val="2088479414"/>
      </p:ext>
    </p:extLst>
  </p:cSld>
  <p:clrMapOvr>
    <a:masterClrMapping/>
  </p:clrMapOvr>
</p:sld>
</file>

<file path=ppt/theme/theme1.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29701</TotalTime>
  <Words>1999</Words>
  <Application>Microsoft Macintosh PowerPoint</Application>
  <PresentationFormat>On-screen Show (16:9)</PresentationFormat>
  <Paragraphs>156</Paragraphs>
  <Slides>13</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-apple-system</vt:lpstr>
      <vt:lpstr>DengXian</vt:lpstr>
      <vt:lpstr>Yu Mincho</vt:lpstr>
      <vt:lpstr>Arial</vt:lpstr>
      <vt:lpstr>Calibri</vt:lpstr>
      <vt:lpstr>Cambria Math</vt:lpstr>
      <vt:lpstr>Times New Roman</vt:lpstr>
      <vt:lpstr>Wingdings</vt:lpstr>
      <vt:lpstr>Office テーマ</vt:lpstr>
      <vt:lpstr>An ICP-Based Navigation System for Human Support Robot </vt:lpstr>
      <vt:lpstr>Background: Aging Society</vt:lpstr>
      <vt:lpstr>Background: Development of Robots</vt:lpstr>
      <vt:lpstr>Background: Human Support Robot</vt:lpstr>
      <vt:lpstr>Research Aim</vt:lpstr>
      <vt:lpstr>System Overview</vt:lpstr>
      <vt:lpstr>System Overview</vt:lpstr>
      <vt:lpstr>System Overview</vt:lpstr>
      <vt:lpstr>System Overview</vt:lpstr>
      <vt:lpstr>Method</vt:lpstr>
      <vt:lpstr>Experiments</vt:lpstr>
      <vt:lpstr>Conclusions and Future works</vt:lpstr>
      <vt:lpstr>Thank you for your attention!</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中国のンピュータビジョン技術と市場 </dc:title>
  <cp:lastModifiedBy>張海斌</cp:lastModifiedBy>
  <cp:revision>92</cp:revision>
  <dcterms:modified xsi:type="dcterms:W3CDTF">2018-09-04T04:11:29Z</dcterms:modified>
</cp:coreProperties>
</file>